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5" r:id="rId4"/>
  </p:sldMasterIdLst>
  <p:notesMasterIdLst>
    <p:notesMasterId r:id="rId70"/>
  </p:notesMasterIdLst>
  <p:handoutMasterIdLst>
    <p:handoutMasterId r:id="rId71"/>
  </p:handoutMasterIdLst>
  <p:sldIdLst>
    <p:sldId id="2147479775" r:id="rId5"/>
    <p:sldId id="2147479776" r:id="rId6"/>
    <p:sldId id="2147479793" r:id="rId7"/>
    <p:sldId id="2147479731" r:id="rId8"/>
    <p:sldId id="2147479791" r:id="rId9"/>
    <p:sldId id="310" r:id="rId10"/>
    <p:sldId id="2147479792" r:id="rId11"/>
    <p:sldId id="2147479710" r:id="rId12"/>
    <p:sldId id="2147479733" r:id="rId13"/>
    <p:sldId id="2147479762" r:id="rId14"/>
    <p:sldId id="2147479769" r:id="rId15"/>
    <p:sldId id="2147479729" r:id="rId16"/>
    <p:sldId id="2147479734" r:id="rId17"/>
    <p:sldId id="2147479735" r:id="rId18"/>
    <p:sldId id="2147479768" r:id="rId19"/>
    <p:sldId id="2147479752" r:id="rId20"/>
    <p:sldId id="2147479709" r:id="rId21"/>
    <p:sldId id="2147479761" r:id="rId22"/>
    <p:sldId id="2147479706" r:id="rId23"/>
    <p:sldId id="2147479745" r:id="rId24"/>
    <p:sldId id="2147479712" r:id="rId25"/>
    <p:sldId id="2147479749" r:id="rId26"/>
    <p:sldId id="2147479718" r:id="rId27"/>
    <p:sldId id="2147479742" r:id="rId28"/>
    <p:sldId id="2147479743" r:id="rId29"/>
    <p:sldId id="2147479785" r:id="rId30"/>
    <p:sldId id="2147479717" r:id="rId31"/>
    <p:sldId id="2147479730" r:id="rId32"/>
    <p:sldId id="2147479765" r:id="rId33"/>
    <p:sldId id="2147479755" r:id="rId34"/>
    <p:sldId id="2147479721" r:id="rId35"/>
    <p:sldId id="2147479722" r:id="rId36"/>
    <p:sldId id="2147479770" r:id="rId37"/>
    <p:sldId id="2147479746" r:id="rId38"/>
    <p:sldId id="2147479723" r:id="rId39"/>
    <p:sldId id="2147479747" r:id="rId40"/>
    <p:sldId id="2147479748" r:id="rId41"/>
    <p:sldId id="2147479750" r:id="rId42"/>
    <p:sldId id="2147479751" r:id="rId43"/>
    <p:sldId id="2147479754" r:id="rId44"/>
    <p:sldId id="2147479786" r:id="rId45"/>
    <p:sldId id="2147479787" r:id="rId46"/>
    <p:sldId id="2147479692" r:id="rId47"/>
    <p:sldId id="2147479771" r:id="rId48"/>
    <p:sldId id="2147479753" r:id="rId49"/>
    <p:sldId id="2147479759" r:id="rId50"/>
    <p:sldId id="2147479758" r:id="rId51"/>
    <p:sldId id="2147479766" r:id="rId52"/>
    <p:sldId id="2147479760" r:id="rId53"/>
    <p:sldId id="2147479757" r:id="rId54"/>
    <p:sldId id="2147479694" r:id="rId55"/>
    <p:sldId id="2147479693" r:id="rId56"/>
    <p:sldId id="2147479695" r:id="rId57"/>
    <p:sldId id="2147479788" r:id="rId58"/>
    <p:sldId id="2147479773" r:id="rId59"/>
    <p:sldId id="2147479772" r:id="rId60"/>
    <p:sldId id="2147479774" r:id="rId61"/>
    <p:sldId id="2147479789" r:id="rId62"/>
    <p:sldId id="2147479790" r:id="rId63"/>
    <p:sldId id="2147479777" r:id="rId64"/>
    <p:sldId id="2147479778" r:id="rId65"/>
    <p:sldId id="2147479779" r:id="rId66"/>
    <p:sldId id="2147479780" r:id="rId67"/>
    <p:sldId id="2147479783" r:id="rId68"/>
    <p:sldId id="2147479784" r:id="rId69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AF4"/>
    <a:srgbClr val="91EFD7"/>
    <a:srgbClr val="78ECD8"/>
    <a:srgbClr val="16786D"/>
    <a:srgbClr val="6C0000"/>
    <a:srgbClr val="FFCCCC"/>
    <a:srgbClr val="FFE593"/>
    <a:srgbClr val="F0F8FF"/>
    <a:srgbClr val="8A0000"/>
    <a:srgbClr val="DAA52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5020" autoAdjust="0"/>
  </p:normalViewPr>
  <p:slideViewPr>
    <p:cSldViewPr snapToGrid="0">
      <p:cViewPr varScale="1">
        <p:scale>
          <a:sx n="77" d="100"/>
          <a:sy n="77" d="100"/>
        </p:scale>
        <p:origin x="103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411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3/17/2024 8:34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10" y="2038517"/>
            <a:ext cx="11095653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ctr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2" name="Picture 1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182771A6-4EA1-1F17-35C3-3CA28FD2E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1" y="290512"/>
            <a:ext cx="751707" cy="7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74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747713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616C0-C864-7BE9-C4CB-755BB3FB3DC3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633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747713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E49B8-00A2-CADE-716B-D66982B9D7BF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28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13238-DA0F-4BBE-51EC-2035DA8B5424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34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0086A9-5858-E088-46B4-D7C388836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8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578" r:id="rId3"/>
    <p:sldLayoutId id="2147484579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5" pos="1349">
          <p15:clr>
            <a:srgbClr val="C35EA4"/>
          </p15:clr>
        </p15:guide>
        <p15:guide id="56" pos="1528">
          <p15:clr>
            <a:srgbClr val="C35EA4"/>
          </p15:clr>
        </p15:guide>
        <p15:guide id="57" pos="2621">
          <p15:clr>
            <a:srgbClr val="C35EA4"/>
          </p15:clr>
        </p15:guide>
        <p15:guide id="58" pos="2765">
          <p15:clr>
            <a:srgbClr val="C35EA4"/>
          </p15:clr>
        </p15:guide>
        <p15:guide id="59" pos="3854">
          <p15:clr>
            <a:srgbClr val="C35EA4"/>
          </p15:clr>
        </p15:guide>
        <p15:guide id="60" pos="4003">
          <p15:clr>
            <a:srgbClr val="C35EA4"/>
          </p15:clr>
        </p15:guide>
        <p15:guide id="61" pos="5083">
          <p15:clr>
            <a:srgbClr val="C35EA4"/>
          </p15:clr>
        </p15:guide>
        <p15:guide id="62" pos="5230">
          <p15:clr>
            <a:srgbClr val="C35EA4"/>
          </p15:clr>
        </p15:guide>
        <p15:guide id="63" pos="6323">
          <p15:clr>
            <a:srgbClr val="C35EA4"/>
          </p15:clr>
        </p15:guide>
        <p15:guide id="64" pos="6469">
          <p15:clr>
            <a:srgbClr val="C35EA4"/>
          </p15:clr>
        </p15:guide>
        <p15:guide id="65" pos="293">
          <p15:clr>
            <a:srgbClr val="F26B43"/>
          </p15:clr>
        </p15:guide>
        <p15:guide id="66" pos="7565">
          <p15:clr>
            <a:srgbClr val="F26B43"/>
          </p15:clr>
        </p15:guide>
        <p15:guide id="67" orient="horz" pos="751">
          <p15:clr>
            <a:srgbClr val="5ACBF0"/>
          </p15:clr>
        </p15:guide>
        <p15:guide id="68" orient="horz" pos="1387">
          <p15:clr>
            <a:srgbClr val="5ACBF0"/>
          </p15:clr>
        </p15:guide>
        <p15:guide id="69" orient="horz" pos="605">
          <p15:clr>
            <a:srgbClr val="5ACBF0"/>
          </p15:clr>
        </p15:guide>
        <p15:guide id="70" orient="horz" pos="1514">
          <p15:clr>
            <a:srgbClr val="5ACBF0"/>
          </p15:clr>
        </p15:guide>
        <p15:guide id="71" orient="horz" pos="2130">
          <p15:clr>
            <a:srgbClr val="5ACBF0"/>
          </p15:clr>
        </p15:guide>
        <p15:guide id="72" orient="horz" pos="2299">
          <p15:clr>
            <a:srgbClr val="5ACBF0"/>
          </p15:clr>
        </p15:guide>
        <p15:guide id="73" orient="horz" pos="283">
          <p15:clr>
            <a:srgbClr val="F26B43"/>
          </p15:clr>
        </p15:guide>
        <p15:guide id="74" orient="horz" pos="4120">
          <p15:clr>
            <a:srgbClr val="F26B43"/>
          </p15:clr>
        </p15:guide>
        <p15:guide id="75" orient="horz" pos="2891">
          <p15:clr>
            <a:srgbClr val="5ACBF0"/>
          </p15:clr>
        </p15:guide>
        <p15:guide id="76" orient="horz" pos="3019">
          <p15:clr>
            <a:srgbClr val="5ACBF0"/>
          </p15:clr>
        </p15:guide>
        <p15:guide id="77" orient="horz" pos="3643">
          <p15:clr>
            <a:srgbClr val="5ACBF0"/>
          </p15:clr>
        </p15:guide>
        <p15:guide id="78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PowerBiDevCamp/FabricUserApiDemo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javascript/api/overview/msal-overview" TargetMode="External"/><Relationship Id="rId3" Type="http://schemas.openxmlformats.org/officeDocument/2006/relationships/hyperlink" Target="https://learn.microsoft.com/en-us/entra/msal/dotnet/" TargetMode="External"/><Relationship Id="rId7" Type="http://schemas.openxmlformats.org/officeDocument/2006/relationships/hyperlink" Target="https://learn.microsoft.com/en-us/entra/msal/java/" TargetMode="External"/><Relationship Id="rId2" Type="http://schemas.openxmlformats.org/officeDocument/2006/relationships/hyperlink" Target="https://learn.microsoft.com/en-us/entra/identity-platform/msal-overview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zureAD/microsoft-authentication-library-for-objc/tree/dev/docs" TargetMode="External"/><Relationship Id="rId11" Type="http://schemas.openxmlformats.org/officeDocument/2006/relationships/hyperlink" Target="https://learn.microsoft.com/en-us/javascript/api/%40azure/msal-react/" TargetMode="External"/><Relationship Id="rId5" Type="http://schemas.openxmlformats.org/officeDocument/2006/relationships/hyperlink" Target="https://learn.microsoft.com/en-us/javascript/api/@azure/msal-angular/" TargetMode="External"/><Relationship Id="rId10" Type="http://schemas.openxmlformats.org/officeDocument/2006/relationships/hyperlink" Target="https://learn.microsoft.com/en-us/entra/msal/python/" TargetMode="External"/><Relationship Id="rId4" Type="http://schemas.openxmlformats.org/officeDocument/2006/relationships/hyperlink" Target="https://github.com/AzureAD/microsoft-authentication-library-for-android/tree/dev/docs" TargetMode="External"/><Relationship Id="rId9" Type="http://schemas.openxmlformats.org/officeDocument/2006/relationships/hyperlink" Target="https://learn.microsoft.com/en-us/javascript/api/%40azure/msal-nod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ntra.microsoft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owerBiDevCamp/FabConWorkshop2024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5.sv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9.svg"/><Relationship Id="rId10" Type="http://schemas.openxmlformats.org/officeDocument/2006/relationships/image" Target="../media/image70.svg"/><Relationship Id="rId4" Type="http://schemas.openxmlformats.org/officeDocument/2006/relationships/image" Target="../media/image8.png"/><Relationship Id="rId9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65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72.png"/><Relationship Id="rId7" Type="http://schemas.openxmlformats.org/officeDocument/2006/relationships/image" Target="../media/image64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86.png"/><Relationship Id="rId9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learn.microsoft.com/rest/api/fabric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D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7586415A-745A-EE47-D985-7AAFF48D2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436476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86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Item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Fabric introduces unified </a:t>
            </a:r>
            <a:r>
              <a:rPr lang="en-US" sz="2000" b="1" dirty="0">
                <a:solidFill>
                  <a:srgbClr val="6C0000"/>
                </a:solidFill>
              </a:rPr>
              <a:t>Item</a:t>
            </a:r>
            <a:r>
              <a:rPr lang="en-US" dirty="0"/>
              <a:t> abstraction for creatable workspace item types</a:t>
            </a:r>
          </a:p>
          <a:p>
            <a:pPr lvl="1"/>
            <a:r>
              <a:rPr lang="en-US" dirty="0"/>
              <a:t>Item types are categorized by Fabric Workload/Experience</a:t>
            </a:r>
          </a:p>
          <a:p>
            <a:pPr lvl="1"/>
            <a:r>
              <a:rPr lang="en-US" dirty="0"/>
              <a:t>Item type </a:t>
            </a:r>
            <a:r>
              <a:rPr lang="en-US" sz="1800" b="1" dirty="0">
                <a:solidFill>
                  <a:srgbClr val="6C0000"/>
                </a:solidFill>
              </a:rPr>
              <a:t>Dataset</a:t>
            </a:r>
            <a:r>
              <a:rPr lang="en-US" dirty="0"/>
              <a:t> has been renamed to </a:t>
            </a:r>
            <a:r>
              <a:rPr lang="en-US" sz="1800" b="1" dirty="0">
                <a:solidFill>
                  <a:srgbClr val="6C0000"/>
                </a:solidFill>
              </a:rPr>
              <a:t>SemanticModel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Developers use unified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together with </a:t>
            </a:r>
            <a:r>
              <a:rPr lang="en-US" sz="1800" b="1" dirty="0">
                <a:solidFill>
                  <a:srgbClr val="6C0000"/>
                </a:solidFill>
              </a:rPr>
              <a:t>item definition</a:t>
            </a:r>
            <a:r>
              <a:rPr lang="en-US" dirty="0"/>
              <a:t> to create Fabric item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86D0C8-62A6-C23E-E994-C6B06866B11E}"/>
              </a:ext>
            </a:extLst>
          </p:cNvPr>
          <p:cNvSpPr/>
          <p:nvPr/>
        </p:nvSpPr>
        <p:spPr bwMode="auto">
          <a:xfrm>
            <a:off x="382068" y="2813746"/>
            <a:ext cx="9812935" cy="39902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536222-04C9-8D91-965E-D0EBCA9356F0}"/>
              </a:ext>
            </a:extLst>
          </p:cNvPr>
          <p:cNvSpPr/>
          <p:nvPr/>
        </p:nvSpPr>
        <p:spPr bwMode="auto">
          <a:xfrm>
            <a:off x="474109" y="3804639"/>
            <a:ext cx="9587398" cy="2904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Workspace Item Types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D3AB00-B66E-7AB5-5B51-63FB57C026C0}"/>
              </a:ext>
            </a:extLst>
          </p:cNvPr>
          <p:cNvSpPr/>
          <p:nvPr/>
        </p:nvSpPr>
        <p:spPr bwMode="auto">
          <a:xfrm>
            <a:off x="591158" y="4119711"/>
            <a:ext cx="1778387" cy="2011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BCCBC-9C70-DA15-A565-590176F6D18D}"/>
              </a:ext>
            </a:extLst>
          </p:cNvPr>
          <p:cNvSpPr/>
          <p:nvPr/>
        </p:nvSpPr>
        <p:spPr bwMode="auto">
          <a:xfrm>
            <a:off x="713781" y="4393955"/>
            <a:ext cx="1524351" cy="3035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1095B-489C-D30F-2E45-F0780220ECB9}"/>
              </a:ext>
            </a:extLst>
          </p:cNvPr>
          <p:cNvSpPr/>
          <p:nvPr/>
        </p:nvSpPr>
        <p:spPr bwMode="auto">
          <a:xfrm>
            <a:off x="713781" y="4826999"/>
            <a:ext cx="1524351" cy="3035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52F0A6-004A-9E6E-088B-80C2B2C3BF3D}"/>
              </a:ext>
            </a:extLst>
          </p:cNvPr>
          <p:cNvSpPr/>
          <p:nvPr/>
        </p:nvSpPr>
        <p:spPr bwMode="auto">
          <a:xfrm>
            <a:off x="713781" y="5260042"/>
            <a:ext cx="1524351" cy="303569"/>
          </a:xfrm>
          <a:prstGeom prst="rect">
            <a:avLst/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PaginatedReport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95E1EC-723D-96B7-7D08-41A5CC5A1DCD}"/>
              </a:ext>
            </a:extLst>
          </p:cNvPr>
          <p:cNvSpPr/>
          <p:nvPr/>
        </p:nvSpPr>
        <p:spPr bwMode="auto">
          <a:xfrm>
            <a:off x="2492169" y="4119711"/>
            <a:ext cx="1778387" cy="24688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8856D4-546E-AB23-142B-BED6C1C2C711}"/>
              </a:ext>
            </a:extLst>
          </p:cNvPr>
          <p:cNvSpPr/>
          <p:nvPr/>
        </p:nvSpPr>
        <p:spPr bwMode="auto">
          <a:xfrm>
            <a:off x="2614792" y="4393955"/>
            <a:ext cx="1524351" cy="3035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E687B9-3F31-488A-32B4-1C4BB4617A5A}"/>
              </a:ext>
            </a:extLst>
          </p:cNvPr>
          <p:cNvSpPr/>
          <p:nvPr/>
        </p:nvSpPr>
        <p:spPr bwMode="auto">
          <a:xfrm>
            <a:off x="2614792" y="4826999"/>
            <a:ext cx="1524351" cy="3035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7D417B-FDE5-C2B2-78FE-B0884C691AE6}"/>
              </a:ext>
            </a:extLst>
          </p:cNvPr>
          <p:cNvSpPr/>
          <p:nvPr/>
        </p:nvSpPr>
        <p:spPr bwMode="auto">
          <a:xfrm>
            <a:off x="2614792" y="5260042"/>
            <a:ext cx="1524351" cy="3035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05CB48-6796-0BD3-5CE3-B3DC0D620038}"/>
              </a:ext>
            </a:extLst>
          </p:cNvPr>
          <p:cNvSpPr/>
          <p:nvPr/>
        </p:nvSpPr>
        <p:spPr bwMode="auto">
          <a:xfrm>
            <a:off x="2631435" y="6180794"/>
            <a:ext cx="1524351" cy="303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E800C5-B762-F29C-2DA2-8922779C08F4}"/>
              </a:ext>
            </a:extLst>
          </p:cNvPr>
          <p:cNvSpPr/>
          <p:nvPr/>
        </p:nvSpPr>
        <p:spPr bwMode="auto">
          <a:xfrm>
            <a:off x="6293007" y="4119711"/>
            <a:ext cx="1778387" cy="2011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0D1102-A42F-6AD6-26B3-B083360C9CE2}"/>
              </a:ext>
            </a:extLst>
          </p:cNvPr>
          <p:cNvSpPr/>
          <p:nvPr/>
        </p:nvSpPr>
        <p:spPr bwMode="auto">
          <a:xfrm>
            <a:off x="6415631" y="4393955"/>
            <a:ext cx="1524351" cy="3035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29E045-09B5-E4CE-7305-AA1861F7423B}"/>
              </a:ext>
            </a:extLst>
          </p:cNvPr>
          <p:cNvSpPr/>
          <p:nvPr/>
        </p:nvSpPr>
        <p:spPr bwMode="auto">
          <a:xfrm>
            <a:off x="6415631" y="4826999"/>
            <a:ext cx="1524351" cy="3035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D6C3D6-9D65-1C78-BE00-497C62B2D028}"/>
              </a:ext>
            </a:extLst>
          </p:cNvPr>
          <p:cNvSpPr/>
          <p:nvPr/>
        </p:nvSpPr>
        <p:spPr bwMode="auto">
          <a:xfrm>
            <a:off x="4400529" y="4126486"/>
            <a:ext cx="1778387" cy="2011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47A80D-BD82-8844-BAB8-D8B18AE37E5B}"/>
              </a:ext>
            </a:extLst>
          </p:cNvPr>
          <p:cNvSpPr/>
          <p:nvPr/>
        </p:nvSpPr>
        <p:spPr bwMode="auto">
          <a:xfrm>
            <a:off x="4523153" y="4400730"/>
            <a:ext cx="1524351" cy="3035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669E29-8A0A-7C6C-B11A-3B33EB9C9B45}"/>
              </a:ext>
            </a:extLst>
          </p:cNvPr>
          <p:cNvSpPr/>
          <p:nvPr/>
        </p:nvSpPr>
        <p:spPr bwMode="auto">
          <a:xfrm>
            <a:off x="4523153" y="5296603"/>
            <a:ext cx="1524351" cy="3035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D20D58-2F55-24D0-7670-4D6DDDB18D36}"/>
              </a:ext>
            </a:extLst>
          </p:cNvPr>
          <p:cNvSpPr/>
          <p:nvPr/>
        </p:nvSpPr>
        <p:spPr bwMode="auto">
          <a:xfrm>
            <a:off x="8195202" y="4119711"/>
            <a:ext cx="1778387" cy="2011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Analytics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8038E3-824A-6F24-0345-4BCFC3220100}"/>
              </a:ext>
            </a:extLst>
          </p:cNvPr>
          <p:cNvSpPr/>
          <p:nvPr/>
        </p:nvSpPr>
        <p:spPr bwMode="auto">
          <a:xfrm>
            <a:off x="8317826" y="4393955"/>
            <a:ext cx="1524351" cy="3035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D2E059-A091-B363-5B11-5D0A808B485A}"/>
              </a:ext>
            </a:extLst>
          </p:cNvPr>
          <p:cNvSpPr/>
          <p:nvPr/>
        </p:nvSpPr>
        <p:spPr bwMode="auto">
          <a:xfrm>
            <a:off x="8317826" y="4826999"/>
            <a:ext cx="1524351" cy="3035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KQLDataConnection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BC4D13-21EF-48EE-6B37-66030F35F826}"/>
              </a:ext>
            </a:extLst>
          </p:cNvPr>
          <p:cNvSpPr/>
          <p:nvPr/>
        </p:nvSpPr>
        <p:spPr bwMode="auto">
          <a:xfrm>
            <a:off x="8317826" y="5260042"/>
            <a:ext cx="1524351" cy="3035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0D0B5E-410E-D73F-A902-3F9B2283CF23}"/>
              </a:ext>
            </a:extLst>
          </p:cNvPr>
          <p:cNvSpPr/>
          <p:nvPr/>
        </p:nvSpPr>
        <p:spPr bwMode="auto">
          <a:xfrm>
            <a:off x="8317826" y="5693085"/>
            <a:ext cx="1524351" cy="3035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BD86AC-E5AD-BD3D-DEAB-76AF3ACC51C8}"/>
              </a:ext>
            </a:extLst>
          </p:cNvPr>
          <p:cNvSpPr/>
          <p:nvPr/>
        </p:nvSpPr>
        <p:spPr bwMode="auto">
          <a:xfrm>
            <a:off x="4523153" y="4841331"/>
            <a:ext cx="1524351" cy="303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C666A43-781C-7468-DF27-AC8C7DCBC2E3}"/>
              </a:ext>
            </a:extLst>
          </p:cNvPr>
          <p:cNvSpPr/>
          <p:nvPr/>
        </p:nvSpPr>
        <p:spPr bwMode="auto">
          <a:xfrm>
            <a:off x="10543573" y="3429974"/>
            <a:ext cx="1293414" cy="3626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Supported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43FC07-7011-CECA-F414-AF133E404326}"/>
              </a:ext>
            </a:extLst>
          </p:cNvPr>
          <p:cNvSpPr/>
          <p:nvPr/>
        </p:nvSpPr>
        <p:spPr bwMode="auto">
          <a:xfrm>
            <a:off x="10553354" y="4390018"/>
            <a:ext cx="1300791" cy="3626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Unsupported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576C1CF-0413-A032-96A9-FDFF2AAABED5}"/>
              </a:ext>
            </a:extLst>
          </p:cNvPr>
          <p:cNvSpPr/>
          <p:nvPr/>
        </p:nvSpPr>
        <p:spPr bwMode="auto">
          <a:xfrm>
            <a:off x="474109" y="2930693"/>
            <a:ext cx="9587398" cy="811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Platform Item Types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EE5384-FEFF-E433-68C4-773D32CA7D4B}"/>
              </a:ext>
            </a:extLst>
          </p:cNvPr>
          <p:cNvSpPr/>
          <p:nvPr/>
        </p:nvSpPr>
        <p:spPr bwMode="auto">
          <a:xfrm>
            <a:off x="653117" y="3275136"/>
            <a:ext cx="1524351" cy="3035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Capacity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CA60197-3F56-902D-4ACF-C4CF9D8E92D8}"/>
              </a:ext>
            </a:extLst>
          </p:cNvPr>
          <p:cNvSpPr/>
          <p:nvPr/>
        </p:nvSpPr>
        <p:spPr bwMode="auto">
          <a:xfrm>
            <a:off x="2554128" y="3275136"/>
            <a:ext cx="1524351" cy="3035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Workspace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3C7886-F55F-BCAF-B294-F908E5B2786A}"/>
              </a:ext>
            </a:extLst>
          </p:cNvPr>
          <p:cNvSpPr/>
          <p:nvPr/>
        </p:nvSpPr>
        <p:spPr bwMode="auto">
          <a:xfrm>
            <a:off x="2627128" y="5710617"/>
            <a:ext cx="1524351" cy="3035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Shortcut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AEF361C-5734-5585-EE36-05FEF47EBA24}"/>
              </a:ext>
            </a:extLst>
          </p:cNvPr>
          <p:cNvSpPr/>
          <p:nvPr/>
        </p:nvSpPr>
        <p:spPr bwMode="auto">
          <a:xfrm>
            <a:off x="4462489" y="3281911"/>
            <a:ext cx="1524351" cy="303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Connection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DAA43F6-EF68-A295-EDC4-F3208344D996}"/>
              </a:ext>
            </a:extLst>
          </p:cNvPr>
          <p:cNvSpPr/>
          <p:nvPr/>
        </p:nvSpPr>
        <p:spPr bwMode="auto">
          <a:xfrm>
            <a:off x="10553354" y="3903825"/>
            <a:ext cx="1300791" cy="362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291863289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60D2-0C3A-FF73-180A-BF52C469A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Fabric User API Demo Project from GitHub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706423-4067-8F98-A82D-33E24E1E60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GitHub repository at </a:t>
            </a:r>
            <a:r>
              <a:rPr lang="en-US" dirty="0">
                <a:hlinkClick r:id="rId2"/>
              </a:rPr>
              <a:t>https://github.com/PowerBiDevCamp/FabricUserApiDemo</a:t>
            </a:r>
            <a:endParaRPr lang="en-US" dirty="0"/>
          </a:p>
          <a:p>
            <a:pPr lvl="1"/>
            <a:r>
              <a:rPr lang="en-US" dirty="0"/>
              <a:t>Download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FabricUserApiDemo</a:t>
            </a:r>
            <a:r>
              <a:rPr lang="en-US" dirty="0"/>
              <a:t> project source code from GitHub to local PC for testing</a:t>
            </a:r>
          </a:p>
          <a:p>
            <a:pPr lvl="1"/>
            <a:r>
              <a:rPr lang="en-US" dirty="0"/>
              <a:t>Open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FabricUserApiDemo.csproj</a:t>
            </a:r>
            <a:r>
              <a:rPr lang="en-US" dirty="0"/>
              <a:t> using any edition of Visual Studio 2022 with latest updates applied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73E3B-5822-12A4-9E81-924D96FEF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08" y="2484530"/>
            <a:ext cx="2705420" cy="42045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9407281-7DBF-C3D6-3908-82CC868D502B}"/>
              </a:ext>
            </a:extLst>
          </p:cNvPr>
          <p:cNvGrpSpPr/>
          <p:nvPr/>
        </p:nvGrpSpPr>
        <p:grpSpPr>
          <a:xfrm>
            <a:off x="4382643" y="2614550"/>
            <a:ext cx="4846024" cy="3786010"/>
            <a:chOff x="4382643" y="2614550"/>
            <a:chExt cx="4846024" cy="37860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474667-94CC-5454-1FE8-ADD0874EE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0559" y="2614550"/>
              <a:ext cx="3218108" cy="3786010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4237DAF-9E97-C7A5-1FC2-D20470C9A406}"/>
                </a:ext>
              </a:extLst>
            </p:cNvPr>
            <p:cNvSpPr/>
            <p:nvPr/>
          </p:nvSpPr>
          <p:spPr bwMode="auto">
            <a:xfrm>
              <a:off x="4382643" y="4169624"/>
              <a:ext cx="1461052" cy="675861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4625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sz="1800" b="1" dirty="0" err="1">
                <a:solidFill>
                  <a:srgbClr val="6C0000"/>
                </a:solidFill>
              </a:rPr>
              <a:t>FabricUserApiDemo</a:t>
            </a:r>
            <a:r>
              <a:rPr lang="en-US" dirty="0"/>
              <a:t> is developer sample which demonstrates calling Fabric User APIs</a:t>
            </a:r>
          </a:p>
          <a:p>
            <a:pPr lvl="1"/>
            <a:r>
              <a:rPr lang="en-US" dirty="0"/>
              <a:t>Created as simple console application created using C# and .</a:t>
            </a:r>
            <a:r>
              <a:rPr lang="en-US"/>
              <a:t>NET 8</a:t>
            </a:r>
            <a:endParaRPr lang="en-US" dirty="0"/>
          </a:p>
          <a:p>
            <a:pPr lvl="1"/>
            <a:r>
              <a:rPr lang="en-US" dirty="0"/>
              <a:t>Can be opened and run using any version of Visual Studio 2022</a:t>
            </a:r>
          </a:p>
          <a:p>
            <a:pPr lvl="1"/>
            <a:r>
              <a:rPr lang="en-US" dirty="0"/>
              <a:t>You must update configuration data in </a:t>
            </a:r>
            <a:r>
              <a:rPr lang="en-US" sz="1800" b="1" dirty="0">
                <a:solidFill>
                  <a:srgbClr val="6C0000"/>
                </a:solidFill>
              </a:rPr>
              <a:t>AppSettings.cs</a:t>
            </a:r>
            <a:r>
              <a:rPr lang="en-US" dirty="0"/>
              <a:t> before running project in Visual Studio debugger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99B496-E8EF-B074-3133-F40D3E29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39" y="2908795"/>
            <a:ext cx="3250393" cy="380836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Demo Project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8DF9E08-1142-0420-4DC5-4F5D5019934C}"/>
              </a:ext>
            </a:extLst>
          </p:cNvPr>
          <p:cNvSpPr/>
          <p:nvPr/>
        </p:nvSpPr>
        <p:spPr bwMode="auto">
          <a:xfrm>
            <a:off x="788239" y="5767086"/>
            <a:ext cx="744280" cy="342946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09D215-998F-56AE-CFB4-B6503168BA76}"/>
              </a:ext>
            </a:extLst>
          </p:cNvPr>
          <p:cNvGrpSpPr/>
          <p:nvPr/>
        </p:nvGrpSpPr>
        <p:grpSpPr>
          <a:xfrm>
            <a:off x="3796749" y="3916171"/>
            <a:ext cx="8319051" cy="2325604"/>
            <a:chOff x="2690023" y="3805771"/>
            <a:chExt cx="9253536" cy="27908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EC1CC8-D39B-7B8A-589F-BF63B473D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9974" y="3805771"/>
              <a:ext cx="7473585" cy="279085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2D47B74-E9DC-4D56-B008-88A66A99CD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0023" y="5639697"/>
              <a:ext cx="1680450" cy="622956"/>
            </a:xfrm>
            <a:prstGeom prst="straightConnector1">
              <a:avLst/>
            </a:prstGeom>
            <a:ln w="2857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107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Models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261884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- serialization classes to convert between JSON and .NET objects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- delegated permission scopes for Fabric User API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PowerBiPermissionScopes</a:t>
            </a:r>
            <a:r>
              <a:rPr lang="en-US" dirty="0"/>
              <a:t> - delegated permissions for Power BI REST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CED61-949D-EC02-688D-1794DAA67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" t="17234"/>
          <a:stretch/>
        </p:blipFill>
        <p:spPr>
          <a:xfrm>
            <a:off x="923316" y="2718701"/>
            <a:ext cx="3610771" cy="3896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A99B11-9F79-8AE8-3E1A-B9E6B36D793C}"/>
              </a:ext>
            </a:extLst>
          </p:cNvPr>
          <p:cNvSpPr/>
          <p:nvPr/>
        </p:nvSpPr>
        <p:spPr bwMode="auto">
          <a:xfrm>
            <a:off x="1082823" y="4326003"/>
            <a:ext cx="3131372" cy="91081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69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Services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8324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AzureAdTokenManager</a:t>
            </a:r>
            <a:r>
              <a:rPr lang="en-US" sz="2000" dirty="0"/>
              <a:t> - used to acquire access tokens from Azure AD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FabricUserApi</a:t>
            </a:r>
            <a:r>
              <a:rPr lang="en-US" sz="2000" dirty="0"/>
              <a:t> - used to execute HTTP requests to Fabric User API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FabricItemTemplateManager</a:t>
            </a:r>
            <a:r>
              <a:rPr lang="en-US" sz="2000" dirty="0"/>
              <a:t> - used to assembly item definitions for Create Item API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CustomerTenantBuilder</a:t>
            </a:r>
            <a:r>
              <a:rPr lang="en-US" sz="2000" dirty="0"/>
              <a:t> - contains high-level logic and execution flow for provisioning customer tenants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OneLakeFileWriter</a:t>
            </a:r>
            <a:r>
              <a:rPr lang="en-US" sz="1800" dirty="0"/>
              <a:t>-</a:t>
            </a:r>
            <a:r>
              <a:rPr lang="en-US" sz="1600" dirty="0"/>
              <a:t> </a:t>
            </a:r>
            <a:r>
              <a:rPr lang="en-US" sz="2000" dirty="0"/>
              <a:t>used to write files to OneLake using ADLS Gen2 APIs</a:t>
            </a:r>
            <a:endParaRPr lang="en-US" sz="1600" b="1" dirty="0">
              <a:solidFill>
                <a:srgbClr val="6C0000"/>
              </a:solidFill>
            </a:endParaRP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PowerBiUserAPi</a:t>
            </a:r>
            <a:r>
              <a:rPr lang="en-US" sz="2000" dirty="0"/>
              <a:t> - used to execute HTTP requests to Power BI REST API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WebPageGenerator</a:t>
            </a:r>
            <a:r>
              <a:rPr lang="en-US" sz="2000" dirty="0"/>
              <a:t> - used to generate HTML pages to demonstrate Power BI embedding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2B836-D0A1-23A8-BF57-66080D3F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83" y="3675431"/>
            <a:ext cx="2932044" cy="317565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3053D4-A910-CD41-5D5D-BF298A50A5CD}"/>
              </a:ext>
            </a:extLst>
          </p:cNvPr>
          <p:cNvSpPr/>
          <p:nvPr/>
        </p:nvSpPr>
        <p:spPr bwMode="auto">
          <a:xfrm>
            <a:off x="966943" y="5155485"/>
            <a:ext cx="2767324" cy="165035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31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606EA-5161-F255-D0F0-A83D3379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Acquiring Access Tokens using MSAL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F5B4D-0A1E-FEB3-56E0-F6092CA21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434821"/>
          </a:xfrm>
        </p:spPr>
        <p:txBody>
          <a:bodyPr/>
          <a:lstStyle/>
          <a:p>
            <a:r>
              <a:rPr lang="en-US" dirty="0"/>
              <a:t>Leverage Microsoft Authorization Libraries (MSAL)</a:t>
            </a:r>
          </a:p>
          <a:p>
            <a:pPr lvl="1"/>
            <a:r>
              <a:rPr lang="en-US" dirty="0"/>
              <a:t>Used for authentication and access token acquisition</a:t>
            </a:r>
          </a:p>
          <a:p>
            <a:pPr lvl="1"/>
            <a:r>
              <a:rPr lang="en-US" dirty="0"/>
              <a:t>MSAL libraries provide developer productivity while supporting security best practices</a:t>
            </a:r>
          </a:p>
          <a:p>
            <a:pPr lvl="1"/>
            <a:r>
              <a:rPr lang="en-US" dirty="0"/>
              <a:t>MSAL libraries provide support for caching access tokens and refresh tokens behind the scenes</a:t>
            </a:r>
          </a:p>
          <a:p>
            <a:pPr lvl="1"/>
            <a:r>
              <a:rPr lang="en-US" dirty="0"/>
              <a:t>More info at </a:t>
            </a:r>
            <a:r>
              <a:rPr lang="en-US" sz="1600" b="1" dirty="0">
                <a:hlinkClick r:id="rId2"/>
              </a:rPr>
              <a:t>https://learn.microsoft.com/en-us/entra/identity-platform/msal-overview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/>
              <a:t>MSAL libraries on other platforms</a:t>
            </a:r>
          </a:p>
          <a:p>
            <a:pPr lvl="1">
              <a:spcAft>
                <a:spcPts val="400"/>
              </a:spcAft>
            </a:pPr>
            <a:r>
              <a:rPr lang="en-US" dirty="0">
                <a:hlinkClick r:id="rId3"/>
              </a:rPr>
              <a:t>MSAL.NET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4"/>
              </a:rPr>
              <a:t>MSAL for Android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5"/>
              </a:rPr>
              <a:t>MSAL Angular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6"/>
              </a:rPr>
              <a:t>MSAL for iOS and macOS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7"/>
              </a:rPr>
              <a:t>MSAL Java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8"/>
              </a:rPr>
              <a:t>MSAL.js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9"/>
              </a:rPr>
              <a:t>MSAL Node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0"/>
              </a:rPr>
              <a:t>MSAL Python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1"/>
              </a:rPr>
              <a:t>MSAL React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18EDD-CF41-5806-ABB6-0E1FC3903A67}"/>
              </a:ext>
            </a:extLst>
          </p:cNvPr>
          <p:cNvSpPr txBox="1"/>
          <p:nvPr/>
        </p:nvSpPr>
        <p:spPr>
          <a:xfrm>
            <a:off x="5621866" y="3105546"/>
            <a:ext cx="5714834" cy="212673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lvl="1">
              <a:spcAft>
                <a:spcPts val="600"/>
              </a:spcAft>
            </a:pPr>
            <a:r>
              <a:rPr lang="en-US" sz="2400" dirty="0"/>
              <a:t>MSAL libraries provide support for…</a:t>
            </a:r>
            <a:endParaRPr lang="en-US" dirty="0"/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APIs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Single-page apps (JavaScript)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Mobile and native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Daemons and server-side applications</a:t>
            </a:r>
          </a:p>
        </p:txBody>
      </p:sp>
    </p:spTree>
    <p:extLst>
      <p:ext uri="{BB962C8B-B14F-4D97-AF65-F5344CB8AC3E}">
        <p14:creationId xmlns:p14="http://schemas.microsoft.com/office/powerpoint/2010/main" val="516560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E4AD-1907-7055-D29A-40BD6840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Entra Id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724C6-4F32-EBAC-A3BA-61BFFFDF7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24315"/>
          </a:xfrm>
        </p:spPr>
        <p:txBody>
          <a:bodyPr/>
          <a:lstStyle/>
          <a:p>
            <a:r>
              <a:rPr lang="en-US" dirty="0"/>
              <a:t>You need Entra ID application</a:t>
            </a:r>
          </a:p>
          <a:p>
            <a:pPr lvl="1"/>
            <a:r>
              <a:rPr lang="en-US" dirty="0"/>
              <a:t>Microsoft recently renamed Azure Active Directory to </a:t>
            </a:r>
            <a:r>
              <a:rPr lang="en-US" sz="1800" b="1" dirty="0">
                <a:solidFill>
                  <a:srgbClr val="6C0000"/>
                </a:solidFill>
              </a:rPr>
              <a:t>Microsoft Entra ID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new application in the Entra ID portal at </a:t>
            </a:r>
            <a:r>
              <a:rPr lang="en-US" dirty="0">
                <a:hlinkClick r:id="rId2"/>
              </a:rPr>
              <a:t>https://entra.microsoft.com/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Creating new Entra ID application using PowerShell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97149-2977-AC62-F5D0-885D4C05E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52" y="5818293"/>
            <a:ext cx="5022778" cy="9857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5ED4B-C4CF-B21A-2EED-C73DE783F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952" y="2364238"/>
            <a:ext cx="5209117" cy="2920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8943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6E1F-AB51-5B76-31AB-7C723EFF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Access Token Acquisition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57640-1D12-BE92-7D58-EDF4E6444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32256"/>
          </a:xfrm>
        </p:spPr>
        <p:txBody>
          <a:bodyPr/>
          <a:lstStyle/>
          <a:p>
            <a:r>
              <a:rPr lang="en-US" dirty="0"/>
              <a:t>Authenticating </a:t>
            </a:r>
            <a:r>
              <a:rPr lang="en-US" sz="2000" b="1" dirty="0">
                <a:solidFill>
                  <a:srgbClr val="6C0000"/>
                </a:solidFill>
              </a:rPr>
              <a:t>as user</a:t>
            </a:r>
            <a:r>
              <a:rPr lang="en-US" dirty="0"/>
              <a:t> requires adding </a:t>
            </a:r>
            <a:r>
              <a:rPr lang="en-US" sz="2000" b="1" dirty="0">
                <a:solidFill>
                  <a:srgbClr val="6C0000"/>
                </a:solidFill>
              </a:rPr>
              <a:t>delegated permission scopes</a:t>
            </a:r>
            <a:r>
              <a:rPr lang="en-US" dirty="0"/>
              <a:t> to access token</a:t>
            </a:r>
          </a:p>
          <a:p>
            <a:pPr lvl="1"/>
            <a:r>
              <a:rPr lang="en-US" dirty="0"/>
              <a:t>Required permission scopes should be passed in request to acquire access token from Azure AD</a:t>
            </a:r>
          </a:p>
          <a:p>
            <a:pPr lvl="1"/>
            <a:r>
              <a:rPr lang="en-US" dirty="0"/>
              <a:t>Delegated permission scopes for Fabric APIs have resource URI of </a:t>
            </a:r>
            <a:r>
              <a:rPr lang="en-US" sz="1800" b="1" dirty="0">
                <a:solidFill>
                  <a:srgbClr val="6C0000"/>
                </a:solidFill>
              </a:rPr>
              <a:t>https://api.fabric.microsoft.com/</a:t>
            </a:r>
            <a:endParaRPr lang="en-US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Delegated permission scopes managed in </a:t>
            </a:r>
            <a:r>
              <a:rPr lang="en-US" sz="18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Service Principal do not require delegated permission scopes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: There is not full support for service principal access in initial public preview release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962A2-93C1-8B31-ABDC-3D4AEBCD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40" y="2821474"/>
            <a:ext cx="5128704" cy="27967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9710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4EA7-AD73-78F8-AA0A-15B2FA7E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Item Scopes versus Specific Item Scopes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94A42-4628-1BBF-98EB-8CB7E554E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1342"/>
          </a:xfrm>
        </p:spPr>
        <p:txBody>
          <a:bodyPr/>
          <a:lstStyle/>
          <a:p>
            <a:r>
              <a:rPr lang="en-US" dirty="0"/>
              <a:t>Generic permission scopes used to grant permissions to Fabric items of all types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</a:p>
          <a:p>
            <a:pPr lvl="4"/>
            <a:endParaRPr lang="en-US" dirty="0"/>
          </a:p>
          <a:p>
            <a:r>
              <a:rPr lang="en-US" dirty="0"/>
              <a:t>Specific permission scopes used to grant permissions to specific types of Fabric items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Lakehouse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  <a:endParaRPr lang="en-US" sz="1800" b="1" noProof="1">
              <a:solidFill>
                <a:srgbClr val="6C0000"/>
              </a:solidFill>
            </a:endParaRP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Report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29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E12A-80B3-7018-2544-43FF7E34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Access Token for User using MSAL.NET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C1F8-EFB5-6740-B0B2-1E836A648D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23795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AzureAdTokenManager</a:t>
            </a:r>
            <a:r>
              <a:rPr lang="en-US" dirty="0"/>
              <a:t> class provides code to authenticate user</a:t>
            </a:r>
          </a:p>
          <a:p>
            <a:pPr lvl="1"/>
            <a:r>
              <a:rPr lang="en-US" dirty="0"/>
              <a:t>Uses MSAL.NET (</a:t>
            </a:r>
            <a:r>
              <a:rPr lang="en-US" sz="1800" b="1" dirty="0" err="1">
                <a:solidFill>
                  <a:srgbClr val="6C0000"/>
                </a:solidFill>
              </a:rPr>
              <a:t>Microsoft.Identity.Client</a:t>
            </a:r>
            <a:r>
              <a:rPr lang="en-US" dirty="0"/>
              <a:t>) to implement Azure AD authentication flow</a:t>
            </a:r>
          </a:p>
          <a:p>
            <a:pPr lvl="1"/>
            <a:r>
              <a:rPr lang="en-US" dirty="0"/>
              <a:t>Desktop and console applications can use redirect URI of </a:t>
            </a:r>
            <a:r>
              <a:rPr lang="en-US" sz="18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Demo app leverages MSAL.NET support for caching access tokens and refresh tokens</a:t>
            </a:r>
          </a:p>
          <a:p>
            <a:pPr lvl="1"/>
            <a:r>
              <a:rPr lang="en-US" dirty="0"/>
              <a:t>Requires creating Azure AD application as public client with redirect URI of </a:t>
            </a:r>
            <a:r>
              <a:rPr lang="en-US" sz="18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GetAccessToken</a:t>
            </a:r>
            <a:r>
              <a:rPr lang="en-US" dirty="0"/>
              <a:t> first attempts to get token from cache before prompting user for login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720DF-CD9A-524B-8A9E-6851563CC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69" y="3585943"/>
            <a:ext cx="5442061" cy="3088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04217B3-D7FA-442F-7950-7EB31E5E520E}"/>
              </a:ext>
            </a:extLst>
          </p:cNvPr>
          <p:cNvGrpSpPr/>
          <p:nvPr/>
        </p:nvGrpSpPr>
        <p:grpSpPr>
          <a:xfrm>
            <a:off x="4643956" y="3821270"/>
            <a:ext cx="5679228" cy="710070"/>
            <a:chOff x="4504808" y="3839563"/>
            <a:chExt cx="5679228" cy="7100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78F6EC6-63F8-6B2E-1290-0307EBB50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98" b="71220"/>
            <a:stretch/>
          </p:blipFill>
          <p:spPr>
            <a:xfrm>
              <a:off x="6920920" y="3839563"/>
              <a:ext cx="3263116" cy="710070"/>
            </a:xfrm>
            <a:prstGeom prst="rect">
              <a:avLst/>
            </a:prstGeom>
            <a:ln>
              <a:solidFill>
                <a:srgbClr val="6C0000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331167-B2BB-C8F5-F4F0-CA2AA939A5BC}"/>
                </a:ext>
              </a:extLst>
            </p:cNvPr>
            <p:cNvCxnSpPr>
              <a:cxnSpLocks/>
            </p:cNvCxnSpPr>
            <p:nvPr/>
          </p:nvCxnSpPr>
          <p:spPr>
            <a:xfrm>
              <a:off x="4682997" y="4345600"/>
              <a:ext cx="2360841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963133-9AEE-DA65-FAF0-72371C23306C}"/>
                </a:ext>
              </a:extLst>
            </p:cNvPr>
            <p:cNvCxnSpPr>
              <a:cxnSpLocks/>
            </p:cNvCxnSpPr>
            <p:nvPr/>
          </p:nvCxnSpPr>
          <p:spPr>
            <a:xfrm>
              <a:off x="4504808" y="4438081"/>
              <a:ext cx="2544495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793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object with a round object on top&#10;&#10;Description automatically generated with medium confidence">
            <a:extLst>
              <a:ext uri="{FF2B5EF4-FFF2-40B4-BE49-F238E27FC236}">
                <a16:creationId xmlns:a16="http://schemas.microsoft.com/office/drawing/2014/main" id="{882FC2AE-C0A6-3428-8755-2E151E355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487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034C8-5F02-3BAF-EC35-A52BDD9E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Transmitting Access Token in Fabric User API Calls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079BC-0F9C-0B5B-7D81-D2520BE89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937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FabricUserApi</a:t>
            </a:r>
            <a:r>
              <a:rPr lang="en-US" dirty="0"/>
              <a:t> class acquires access token at startup</a:t>
            </a:r>
          </a:p>
          <a:p>
            <a:pPr lvl="1"/>
            <a:r>
              <a:rPr lang="en-US" dirty="0"/>
              <a:t>No need to login interactively if application can retrieve access token or refresh token from cache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Methods which execute HTTP requests using </a:t>
            </a:r>
            <a:r>
              <a:rPr lang="en-US" sz="2000" b="1" dirty="0" err="1">
                <a:solidFill>
                  <a:srgbClr val="6C0000"/>
                </a:solidFill>
              </a:rPr>
              <a:t>HttpClient</a:t>
            </a:r>
            <a:r>
              <a:rPr lang="en-US" dirty="0"/>
              <a:t> must add access token</a:t>
            </a:r>
          </a:p>
          <a:p>
            <a:pPr lvl="1"/>
            <a:r>
              <a:rPr lang="en-US" dirty="0"/>
              <a:t>Here's an example of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adding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 with access token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DB6A5-48BF-463E-F437-E74264B5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76" y="2063956"/>
            <a:ext cx="8138865" cy="1486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5D2EC-C0AA-3AB1-F32B-4E5B95663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75" y="4583137"/>
            <a:ext cx="6704305" cy="2220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65FC81-0355-FC63-55ED-3B42BACF8701}"/>
              </a:ext>
            </a:extLst>
          </p:cNvPr>
          <p:cNvSpPr/>
          <p:nvPr/>
        </p:nvSpPr>
        <p:spPr bwMode="auto">
          <a:xfrm>
            <a:off x="677561" y="5193976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238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990A-CB2C-F5FF-6413-2B26C243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Fabric API Calls with ExecuteGetRequest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EA6E-B2EC-ACA0-3DFB-D84A3ABF9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by passing relative base URL to endpoint</a:t>
            </a:r>
          </a:p>
          <a:p>
            <a:pPr lvl="1"/>
            <a:r>
              <a:rPr lang="en-US" dirty="0"/>
              <a:t>This examples calls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 by passing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/workspaces</a:t>
            </a:r>
            <a:r>
              <a:rPr lang="en-US" dirty="0"/>
              <a:t> in call to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ExecuteGetRequest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Calls to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will automatically transmit access token in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r>
              <a:rPr lang="en-US" dirty="0"/>
              <a:t>Fabric API returns response to GET request with JSON in response 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58DB56-337D-E756-9E20-25BCB50DFFD7}"/>
              </a:ext>
            </a:extLst>
          </p:cNvPr>
          <p:cNvSpPr/>
          <p:nvPr/>
        </p:nvSpPr>
        <p:spPr bwMode="auto">
          <a:xfrm>
            <a:off x="1366897" y="3813192"/>
            <a:ext cx="2102069" cy="29110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9228BB-10EB-6C56-CAEB-8CB056E56C86}"/>
              </a:ext>
            </a:extLst>
          </p:cNvPr>
          <p:cNvSpPr/>
          <p:nvPr/>
        </p:nvSpPr>
        <p:spPr bwMode="auto">
          <a:xfrm>
            <a:off x="8653767" y="3850559"/>
            <a:ext cx="2263383" cy="2911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80FBEE-CC14-B69C-4922-518E033B1D5D}"/>
              </a:ext>
            </a:extLst>
          </p:cNvPr>
          <p:cNvGrpSpPr/>
          <p:nvPr/>
        </p:nvGrpSpPr>
        <p:grpSpPr>
          <a:xfrm>
            <a:off x="3652628" y="4015910"/>
            <a:ext cx="4803328" cy="937966"/>
            <a:chOff x="3205556" y="4279359"/>
            <a:chExt cx="4803328" cy="937966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F097174-28E3-D636-E2B6-16024FB2301E}"/>
                </a:ext>
              </a:extLst>
            </p:cNvPr>
            <p:cNvSpPr/>
            <p:nvPr/>
          </p:nvSpPr>
          <p:spPr bwMode="auto">
            <a:xfrm>
              <a:off x="3205556" y="4279359"/>
              <a:ext cx="4803328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8B4BCB-1ED4-AAAD-3270-757BE623D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9442" y="4504567"/>
              <a:ext cx="3398815" cy="449619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972D335-303A-E969-9D54-7328EFDEF4CB}"/>
                </a:ext>
              </a:extLst>
            </p:cNvPr>
            <p:cNvSpPr/>
            <p:nvPr/>
          </p:nvSpPr>
          <p:spPr bwMode="auto">
            <a:xfrm>
              <a:off x="4763371" y="4729376"/>
              <a:ext cx="1934886" cy="118927"/>
            </a:xfrm>
            <a:prstGeom prst="roundRect">
              <a:avLst/>
            </a:prstGeom>
            <a:solidFill>
              <a:schemeClr val="bg1">
                <a:lumMod val="85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B440267-9BD7-2A25-211F-31825CECC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" t="13907" r="30929" b="67173"/>
          <a:stretch/>
        </p:blipFill>
        <p:spPr>
          <a:xfrm>
            <a:off x="1366897" y="2107095"/>
            <a:ext cx="7090039" cy="5764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73A7A3D-B4AE-1B46-6BD8-27CE989B6F06}"/>
              </a:ext>
            </a:extLst>
          </p:cNvPr>
          <p:cNvGrpSpPr/>
          <p:nvPr/>
        </p:nvGrpSpPr>
        <p:grpSpPr>
          <a:xfrm>
            <a:off x="3651722" y="4915546"/>
            <a:ext cx="4614142" cy="1596637"/>
            <a:chOff x="3651722" y="4915546"/>
            <a:chExt cx="4614142" cy="1596637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4B8E81C-4F4E-4D31-7843-23C518DAB50C}"/>
                </a:ext>
              </a:extLst>
            </p:cNvPr>
            <p:cNvSpPr/>
            <p:nvPr/>
          </p:nvSpPr>
          <p:spPr bwMode="auto">
            <a:xfrm flipH="1">
              <a:off x="3651722" y="5530546"/>
              <a:ext cx="4614142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1168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60B0A-5997-6301-B6A1-FB999E164ABB}"/>
                </a:ext>
              </a:extLst>
            </p:cNvPr>
            <p:cNvGrpSpPr/>
            <p:nvPr/>
          </p:nvGrpSpPr>
          <p:grpSpPr>
            <a:xfrm>
              <a:off x="4736451" y="4915546"/>
              <a:ext cx="2633869" cy="1596637"/>
              <a:chOff x="4432853" y="4409806"/>
              <a:chExt cx="3026474" cy="18346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3F5833-A143-59B0-7C26-730CEAD9E4CB}"/>
                  </a:ext>
                </a:extLst>
              </p:cNvPr>
              <p:cNvSpPr/>
              <p:nvPr/>
            </p:nvSpPr>
            <p:spPr bwMode="auto">
              <a:xfrm>
                <a:off x="4432853" y="4409806"/>
                <a:ext cx="3010215" cy="23217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JSON in Response Body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A15FE5A-E155-2A12-E206-B15DE0C1F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112" y="4641985"/>
                <a:ext cx="3010215" cy="16024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568436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2FB5-DCFD-165C-9FCE-9A48BEC2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Deserializing JSON from the HTTP Response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B2ABA-D010-A498-D0E5-BE0334666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54901"/>
          </a:xfrm>
        </p:spPr>
        <p:txBody>
          <a:bodyPr/>
          <a:lstStyle/>
          <a:p>
            <a:r>
              <a:rPr lang="en-US" dirty="0"/>
              <a:t>C# serialization classes are used to convert between JSON and .NET object</a:t>
            </a:r>
          </a:p>
          <a:p>
            <a:pPr lvl="1"/>
            <a:r>
              <a:rPr lang="en-US" dirty="0"/>
              <a:t>Example serialization classes used to deserialize response from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sz="16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classes to deserialize JSON from response body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AF17D5-DEB3-9374-4203-AECEF5B0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05" y="2137350"/>
            <a:ext cx="3319669" cy="1767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1D5C9E-F185-71C0-E29A-95892EDF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99" y="4650223"/>
            <a:ext cx="7400077" cy="2153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85F685-E0F5-301E-14BC-0A7684B8C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499" y="2137350"/>
            <a:ext cx="4545892" cy="1764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434AF55D-6CA7-239F-60BC-C6826AEB07D8}"/>
              </a:ext>
            </a:extLst>
          </p:cNvPr>
          <p:cNvSpPr/>
          <p:nvPr/>
        </p:nvSpPr>
        <p:spPr bwMode="auto">
          <a:xfrm>
            <a:off x="5198166" y="2676756"/>
            <a:ext cx="2385392" cy="685363"/>
          </a:xfrm>
          <a:prstGeom prst="rightArrow">
            <a:avLst>
              <a:gd name="adj1" fmla="val 65044"/>
              <a:gd name="adj2" fmla="val 5699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Creating .NET classes that map to structured JSON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7A7A2DC-946D-B509-6AC3-757A7FE9EDDC}"/>
              </a:ext>
            </a:extLst>
          </p:cNvPr>
          <p:cNvSpPr/>
          <p:nvPr/>
        </p:nvSpPr>
        <p:spPr bwMode="auto">
          <a:xfrm>
            <a:off x="627866" y="5492148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17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54655"/>
          </a:xfrm>
        </p:spPr>
        <p:txBody>
          <a:bodyPr/>
          <a:lstStyle/>
          <a:p>
            <a:r>
              <a:rPr lang="en-US" dirty="0"/>
              <a:t>Workspace created using POST operation with JSON body payload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 to prepare JSON for request body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4488" lvl="1" indent="0">
              <a:buNone/>
            </a:pPr>
            <a:endParaRPr lang="en-US" dirty="0"/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and JSON response body contains </a:t>
            </a:r>
            <a:r>
              <a:rPr lang="en-US" b="1" dirty="0">
                <a:solidFill>
                  <a:srgbClr val="6C0000"/>
                </a:solidFill>
              </a:rPr>
              <a:t>Id</a:t>
            </a:r>
            <a:r>
              <a:rPr lang="en-US" dirty="0"/>
              <a:t> of new workspace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195FF-D011-BDCF-46B0-0DDF85C5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412" y="2162736"/>
            <a:ext cx="3124471" cy="723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AC38E-8726-B790-EAC3-ABF43B92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22" y="2123618"/>
            <a:ext cx="6111770" cy="14326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A1E46C-159D-012F-6EE9-ACF3571E000E}"/>
              </a:ext>
            </a:extLst>
          </p:cNvPr>
          <p:cNvSpPr/>
          <p:nvPr/>
        </p:nvSpPr>
        <p:spPr bwMode="auto">
          <a:xfrm>
            <a:off x="1318421" y="4095129"/>
            <a:ext cx="1637212" cy="27416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FB8A1-076C-CF42-C959-8363278B3E5C}"/>
              </a:ext>
            </a:extLst>
          </p:cNvPr>
          <p:cNvSpPr/>
          <p:nvPr/>
        </p:nvSpPr>
        <p:spPr bwMode="auto">
          <a:xfrm>
            <a:off x="7690412" y="4095129"/>
            <a:ext cx="1762853" cy="274169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071FA3-1BCF-5F8D-B113-A61AD057D14E}"/>
              </a:ext>
            </a:extLst>
          </p:cNvPr>
          <p:cNvGrpSpPr/>
          <p:nvPr/>
        </p:nvGrpSpPr>
        <p:grpSpPr>
          <a:xfrm>
            <a:off x="3228087" y="5437263"/>
            <a:ext cx="4132705" cy="1312784"/>
            <a:chOff x="3312174" y="4900343"/>
            <a:chExt cx="5306113" cy="168552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21BB4A-BE4D-D828-9E62-9995B9A36FEC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1685526"/>
              <a:chOff x="3132034" y="4979969"/>
              <a:chExt cx="5306113" cy="168552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D5EBC65-CA92-0D05-11FA-899886FF8B87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142823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956E3CD-C920-C9E6-8A3E-E7B8CE582E65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75C707A-5112-1BA0-6A4A-DAA1E131F0BE}"/>
                </a:ext>
              </a:extLst>
            </p:cNvPr>
            <p:cNvSpPr/>
            <p:nvPr/>
          </p:nvSpPr>
          <p:spPr bwMode="auto">
            <a:xfrm flipH="1">
              <a:off x="3407566" y="5240308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201 CREATED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491AF43-862C-DC9B-3493-BD2BB0E59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83" t="17182" b="2625"/>
            <a:stretch/>
          </p:blipFill>
          <p:spPr>
            <a:xfrm>
              <a:off x="4577127" y="5728419"/>
              <a:ext cx="2700870" cy="770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3CC72E-EB81-424F-442E-38A17C0C98AF}"/>
              </a:ext>
            </a:extLst>
          </p:cNvPr>
          <p:cNvGrpSpPr/>
          <p:nvPr/>
        </p:nvGrpSpPr>
        <p:grpSpPr>
          <a:xfrm>
            <a:off x="3228087" y="4204825"/>
            <a:ext cx="4132705" cy="1025707"/>
            <a:chOff x="3312174" y="3317976"/>
            <a:chExt cx="5306113" cy="13169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16A302-82D9-DEEA-6D98-F0C33A015E86}"/>
                </a:ext>
              </a:extLst>
            </p:cNvPr>
            <p:cNvSpPr/>
            <p:nvPr/>
          </p:nvSpPr>
          <p:spPr bwMode="auto">
            <a:xfrm>
              <a:off x="3312174" y="3575272"/>
              <a:ext cx="5306113" cy="10596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B946550-927E-F3DF-BDB9-D818BB3B604F}"/>
                </a:ext>
              </a:extLst>
            </p:cNvPr>
            <p:cNvSpPr/>
            <p:nvPr/>
          </p:nvSpPr>
          <p:spPr bwMode="auto">
            <a:xfrm>
              <a:off x="3407566" y="3614256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20B967-2CC9-7E17-9548-869C18335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4" t="23352" b="6954"/>
            <a:stretch/>
          </p:blipFill>
          <p:spPr>
            <a:xfrm>
              <a:off x="4472432" y="4061916"/>
              <a:ext cx="2745008" cy="4992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DE9638-445E-7DDD-F00E-3E026CBCE454}"/>
                </a:ext>
              </a:extLst>
            </p:cNvPr>
            <p:cNvSpPr/>
            <p:nvPr/>
          </p:nvSpPr>
          <p:spPr bwMode="auto">
            <a:xfrm>
              <a:off x="3312174" y="3317976"/>
              <a:ext cx="5306113" cy="2652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HTTP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4813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Workspace Role Assignment for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08543"/>
          </a:xfrm>
        </p:spPr>
        <p:txBody>
          <a:bodyPr/>
          <a:lstStyle/>
          <a:p>
            <a:r>
              <a:rPr lang="en-US" dirty="0"/>
              <a:t>Workspace role assignment added using POST operation with JSON body payload</a:t>
            </a:r>
          </a:p>
          <a:p>
            <a:pPr lvl="1"/>
            <a:r>
              <a:rPr lang="en-US" dirty="0"/>
              <a:t>User must be added using object Id of Azure AD user account (adding user by email not allowed)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Successful assignment of workspace role returns </a:t>
            </a:r>
            <a:r>
              <a:rPr lang="en-US" sz="1800" b="1" dirty="0">
                <a:solidFill>
                  <a:srgbClr val="6C0000"/>
                </a:solidFill>
              </a:rPr>
              <a:t>200 OK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8AC570-2808-EBA6-7497-0D13A66D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81" y="2072892"/>
            <a:ext cx="5605300" cy="17996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9F187A-C135-255F-28E8-F307D947AF89}"/>
              </a:ext>
            </a:extLst>
          </p:cNvPr>
          <p:cNvSpPr/>
          <p:nvPr/>
        </p:nvSpPr>
        <p:spPr bwMode="auto">
          <a:xfrm>
            <a:off x="1304881" y="4415199"/>
            <a:ext cx="1637212" cy="24626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3FC2AE-808C-9D25-B02F-9042171CD62E}"/>
              </a:ext>
            </a:extLst>
          </p:cNvPr>
          <p:cNvSpPr/>
          <p:nvPr/>
        </p:nvSpPr>
        <p:spPr bwMode="auto">
          <a:xfrm>
            <a:off x="9140495" y="4415199"/>
            <a:ext cx="1762853" cy="246267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62EFBB-4674-33E9-96E4-320B3AC16FB8}"/>
              </a:ext>
            </a:extLst>
          </p:cNvPr>
          <p:cNvGrpSpPr/>
          <p:nvPr/>
        </p:nvGrpSpPr>
        <p:grpSpPr>
          <a:xfrm>
            <a:off x="3132007" y="5982580"/>
            <a:ext cx="5902377" cy="777404"/>
            <a:chOff x="3312174" y="4900343"/>
            <a:chExt cx="5306113" cy="9981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C2ADF46-4727-CCC1-5107-DA329282798F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998134"/>
              <a:chOff x="3132034" y="4979969"/>
              <a:chExt cx="5306113" cy="99813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EFF6682-D6BC-06B9-10F2-8B46DE408B28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7408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E5C03A-16F4-1127-4DD3-88F86D57919A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A1680502-57F8-4337-6718-89CE3CC81B2A}"/>
                </a:ext>
              </a:extLst>
            </p:cNvPr>
            <p:cNvSpPr/>
            <p:nvPr/>
          </p:nvSpPr>
          <p:spPr bwMode="auto">
            <a:xfrm flipH="1">
              <a:off x="3407566" y="5278591"/>
              <a:ext cx="5039993" cy="4399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8A828C-E5DD-C12E-662C-E8739D2AAAE9}"/>
              </a:ext>
            </a:extLst>
          </p:cNvPr>
          <p:cNvGrpSpPr/>
          <p:nvPr/>
        </p:nvGrpSpPr>
        <p:grpSpPr>
          <a:xfrm>
            <a:off x="3132007" y="4506124"/>
            <a:ext cx="5902377" cy="1346990"/>
            <a:chOff x="3132007" y="4506124"/>
            <a:chExt cx="5902377" cy="134699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3691853-DEBE-B642-537E-B679119044DE}"/>
                </a:ext>
              </a:extLst>
            </p:cNvPr>
            <p:cNvGrpSpPr/>
            <p:nvPr/>
          </p:nvGrpSpPr>
          <p:grpSpPr>
            <a:xfrm>
              <a:off x="3132007" y="4506124"/>
              <a:ext cx="5902377" cy="1346990"/>
              <a:chOff x="3312174" y="3317976"/>
              <a:chExt cx="5306113" cy="131693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CBE581E-165F-98D1-D71A-C969E0B1E5C9}"/>
                  </a:ext>
                </a:extLst>
              </p:cNvPr>
              <p:cNvSpPr/>
              <p:nvPr/>
            </p:nvSpPr>
            <p:spPr bwMode="auto">
              <a:xfrm>
                <a:off x="3312174" y="3575272"/>
                <a:ext cx="5306113" cy="105964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D691085-10F4-6DC4-3093-B222B52BF202}"/>
                  </a:ext>
                </a:extLst>
              </p:cNvPr>
              <p:cNvSpPr/>
              <p:nvPr/>
            </p:nvSpPr>
            <p:spPr bwMode="auto">
              <a:xfrm>
                <a:off x="3312174" y="3317976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Request</a:t>
                </a:r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F363EE97-2CBB-6C73-4E5A-C52135FDD82A}"/>
                </a:ext>
              </a:extLst>
            </p:cNvPr>
            <p:cNvSpPr/>
            <p:nvPr/>
          </p:nvSpPr>
          <p:spPr bwMode="auto">
            <a:xfrm>
              <a:off x="3206304" y="4816440"/>
              <a:ext cx="5758173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https://api.fabric.microsoft.com/v1/workspaces/{WORKSPACE_ID}/roleAssignments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6CD2ECD-EE1B-E74C-5F9E-B92232A3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9753" y="5198143"/>
              <a:ext cx="1963082" cy="5486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64372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34EE-9A3B-CB94-6C5A-8F1CE300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Roles to Azure AD Groups and Service Principals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C3BF0-94E0-994D-FF6F-8B5BD23F78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7015"/>
          </a:xfrm>
        </p:spPr>
        <p:txBody>
          <a:bodyPr/>
          <a:lstStyle/>
          <a:p>
            <a:r>
              <a:rPr lang="en-US" dirty="0"/>
              <a:t>Assigning workspace role to Azure AD group using object Id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Assigning workspace role to service principal using object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880D4-01A5-D099-4A4C-364FEFEE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30" y="1668947"/>
            <a:ext cx="6642778" cy="2194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CFD72-7242-4E22-822C-12C0C558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30" y="4480590"/>
            <a:ext cx="8471736" cy="2209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A94A964-04AF-A8A4-9DF0-DBC142147AF0}"/>
              </a:ext>
            </a:extLst>
          </p:cNvPr>
          <p:cNvGrpSpPr/>
          <p:nvPr/>
        </p:nvGrpSpPr>
        <p:grpSpPr>
          <a:xfrm>
            <a:off x="4044504" y="2270296"/>
            <a:ext cx="4907918" cy="670618"/>
            <a:chOff x="4044504" y="2270296"/>
            <a:chExt cx="4907918" cy="6706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4C8DDF-9095-ACC2-BDB9-9D76D4A2A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5"/>
            <a:stretch/>
          </p:blipFill>
          <p:spPr>
            <a:xfrm>
              <a:off x="6484948" y="2270296"/>
              <a:ext cx="2467474" cy="6706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5E611B8-8E5E-00CF-7C3E-FB4C939C5F3B}"/>
                </a:ext>
              </a:extLst>
            </p:cNvPr>
            <p:cNvSpPr/>
            <p:nvPr/>
          </p:nvSpPr>
          <p:spPr bwMode="auto">
            <a:xfrm>
              <a:off x="4044504" y="2434262"/>
              <a:ext cx="2173734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5DD0C3-E723-A071-8033-F67687BA98F5}"/>
              </a:ext>
            </a:extLst>
          </p:cNvPr>
          <p:cNvGrpSpPr/>
          <p:nvPr/>
        </p:nvGrpSpPr>
        <p:grpSpPr>
          <a:xfrm>
            <a:off x="4608187" y="5030205"/>
            <a:ext cx="5026877" cy="656681"/>
            <a:chOff x="4608187" y="5030205"/>
            <a:chExt cx="5026877" cy="6566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9E2D92-86E5-4491-52BB-46221D33F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90" t="7462" b="-1608"/>
            <a:stretch/>
          </p:blipFill>
          <p:spPr>
            <a:xfrm>
              <a:off x="7057207" y="5030205"/>
              <a:ext cx="2577857" cy="6566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FD9A051-C918-1E40-F2AA-EC41A5B2315F}"/>
                </a:ext>
              </a:extLst>
            </p:cNvPr>
            <p:cNvSpPr/>
            <p:nvPr/>
          </p:nvSpPr>
          <p:spPr bwMode="auto">
            <a:xfrm>
              <a:off x="4608187" y="5187203"/>
              <a:ext cx="2269691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32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Connections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Other Fabric End-to-End Automation Flow Scenarios</a:t>
            </a:r>
          </a:p>
          <a:p>
            <a:r>
              <a:rPr lang="en-US" dirty="0"/>
              <a:t>Using Power BI Embedding with Fabric</a:t>
            </a:r>
          </a:p>
        </p:txBody>
      </p:sp>
    </p:spTree>
    <p:extLst>
      <p:ext uri="{BB962C8B-B14F-4D97-AF65-F5344CB8AC3E}">
        <p14:creationId xmlns:p14="http://schemas.microsoft.com/office/powerpoint/2010/main" val="375824308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BE83-FA00-0F8E-7150-82C2CC5F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Away from Deployment and ALM using PBIX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29F90-7E52-9FBE-F208-1A2C880C75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55038"/>
          </a:xfrm>
        </p:spPr>
        <p:txBody>
          <a:bodyPr/>
          <a:lstStyle/>
          <a:p>
            <a:r>
              <a:rPr lang="en-US" dirty="0"/>
              <a:t>Managing definitions for datasets and reports in Power BI has been difficult</a:t>
            </a:r>
          </a:p>
          <a:p>
            <a:pPr lvl="1"/>
            <a:r>
              <a:rPr lang="en-US" dirty="0"/>
              <a:t>Common to package dataset and report definitions in </a:t>
            </a:r>
            <a:r>
              <a:rPr lang="en-US" sz="1800" b="1" dirty="0">
                <a:solidFill>
                  <a:srgbClr val="6C0000"/>
                </a:solidFill>
              </a:rPr>
              <a:t>PBIX files</a:t>
            </a:r>
            <a:r>
              <a:rPr lang="en-US" dirty="0"/>
              <a:t> created with </a:t>
            </a:r>
            <a:r>
              <a:rPr lang="en-US" sz="1800" b="1" dirty="0">
                <a:solidFill>
                  <a:srgbClr val="6C0000"/>
                </a:solidFill>
              </a:rPr>
              <a:t>Power BI Desktop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To developers, PBIX file is a </a:t>
            </a:r>
            <a:r>
              <a:rPr lang="en-US" sz="1800" b="1" dirty="0">
                <a:solidFill>
                  <a:srgbClr val="6C0000"/>
                </a:solidFill>
              </a:rPr>
              <a:t>black box</a:t>
            </a:r>
            <a:r>
              <a:rPr lang="en-US" dirty="0"/>
              <a:t> that provides no ability to read or write what's inside</a:t>
            </a:r>
          </a:p>
          <a:p>
            <a:pPr lvl="1"/>
            <a:r>
              <a:rPr lang="en-US" dirty="0"/>
              <a:t>Developer uses </a:t>
            </a:r>
            <a:r>
              <a:rPr lang="en-US" sz="1800" b="1" dirty="0">
                <a:solidFill>
                  <a:srgbClr val="6C0000"/>
                </a:solidFill>
              </a:rPr>
              <a:t>Imports API</a:t>
            </a:r>
            <a:r>
              <a:rPr lang="en-US" dirty="0"/>
              <a:t> to publish PBIX files which creates datasets and reports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ALM and CI/CD become problematic</a:t>
            </a:r>
            <a:r>
              <a:rPr lang="en-US" dirty="0"/>
              <a:t> when managing datasets and reports using PBIX files</a:t>
            </a:r>
          </a:p>
          <a:p>
            <a:pPr marL="344488" lvl="1" indent="0">
              <a:buNone/>
            </a:pPr>
            <a:endParaRPr lang="en-US" dirty="0"/>
          </a:p>
          <a:p>
            <a:r>
              <a:rPr lang="en-US" dirty="0"/>
              <a:t>Fabric User API introduces much better way to create items and to manage ALM</a:t>
            </a:r>
          </a:p>
          <a:p>
            <a:pPr lvl="1"/>
            <a:r>
              <a:rPr lang="en-US" dirty="0"/>
              <a:t>Provides developer with full control when creating, reading or updating item definitions</a:t>
            </a:r>
          </a:p>
          <a:p>
            <a:pPr lvl="1"/>
            <a:r>
              <a:rPr lang="en-US" dirty="0"/>
              <a:t>Fabric User API allows developers to move past limitations of working with PBIX files</a:t>
            </a:r>
          </a:p>
          <a:p>
            <a:pPr lvl="1"/>
            <a:r>
              <a:rPr lang="en-US" dirty="0"/>
              <a:t>New APIs include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17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Abstraction of a Workspace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Fabric platform introduces unified </a:t>
            </a:r>
            <a:r>
              <a:rPr lang="en-US" sz="2000" b="1" dirty="0">
                <a:solidFill>
                  <a:srgbClr val="6C0000"/>
                </a:solidFill>
              </a:rPr>
              <a:t>Item</a:t>
            </a:r>
            <a:r>
              <a:rPr lang="en-US" dirty="0"/>
              <a:t> abstraction for workspace artifact types</a:t>
            </a:r>
          </a:p>
          <a:p>
            <a:pPr lvl="1"/>
            <a:r>
              <a:rPr lang="en-US" dirty="0"/>
              <a:t>Item types are categorized by Fabric Workload</a:t>
            </a:r>
          </a:p>
          <a:p>
            <a:pPr lvl="1"/>
            <a:r>
              <a:rPr lang="en-US" dirty="0"/>
              <a:t>Item type </a:t>
            </a:r>
            <a:r>
              <a:rPr lang="en-US" sz="1800" b="1" dirty="0">
                <a:solidFill>
                  <a:srgbClr val="6C0000"/>
                </a:solidFill>
              </a:rPr>
              <a:t>Dataset</a:t>
            </a:r>
            <a:r>
              <a:rPr lang="en-US" dirty="0"/>
              <a:t> has been renamed to </a:t>
            </a:r>
            <a:r>
              <a:rPr lang="en-US" sz="1800" b="1" dirty="0">
                <a:solidFill>
                  <a:srgbClr val="6C0000"/>
                </a:solidFill>
              </a:rPr>
              <a:t>SemanticModel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Developers use unified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together with </a:t>
            </a:r>
            <a:r>
              <a:rPr lang="en-US" sz="1800" b="1" dirty="0">
                <a:solidFill>
                  <a:srgbClr val="6C0000"/>
                </a:solidFill>
              </a:rPr>
              <a:t>item definition</a:t>
            </a:r>
            <a:r>
              <a:rPr lang="en-US" dirty="0"/>
              <a:t> to create Fabric item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3D3638-F09F-4C97-EADB-ABDB735B0929}"/>
              </a:ext>
            </a:extLst>
          </p:cNvPr>
          <p:cNvGrpSpPr/>
          <p:nvPr/>
        </p:nvGrpSpPr>
        <p:grpSpPr>
          <a:xfrm>
            <a:off x="1275818" y="2857765"/>
            <a:ext cx="10034912" cy="3175287"/>
            <a:chOff x="1116792" y="2941402"/>
            <a:chExt cx="10867487" cy="32705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EADC957-0223-13C3-BD57-ADB8BD35391A}"/>
                </a:ext>
              </a:extLst>
            </p:cNvPr>
            <p:cNvSpPr/>
            <p:nvPr/>
          </p:nvSpPr>
          <p:spPr bwMode="auto">
            <a:xfrm>
              <a:off x="1116792" y="2941402"/>
              <a:ext cx="10867487" cy="32705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Fabric Item Types by Fabric Workload/Experience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D518A8-8E41-DC82-2686-B618E8F9EEF0}"/>
                </a:ext>
              </a:extLst>
            </p:cNvPr>
            <p:cNvSpPr/>
            <p:nvPr/>
          </p:nvSpPr>
          <p:spPr bwMode="auto">
            <a:xfrm>
              <a:off x="1249469" y="3473034"/>
              <a:ext cx="2015834" cy="25003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4DB5B-2998-E251-E388-7C05F4B626EC}"/>
                </a:ext>
              </a:extLst>
            </p:cNvPr>
            <p:cNvSpPr/>
            <p:nvPr/>
          </p:nvSpPr>
          <p:spPr bwMode="auto">
            <a:xfrm>
              <a:off x="1388465" y="3851428"/>
              <a:ext cx="1727879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C4DDD4-AD0D-EAC1-53C1-CCA7A58448A4}"/>
                </a:ext>
              </a:extLst>
            </p:cNvPr>
            <p:cNvSpPr/>
            <p:nvPr/>
          </p:nvSpPr>
          <p:spPr bwMode="auto">
            <a:xfrm>
              <a:off x="1388465" y="4368703"/>
              <a:ext cx="1727879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90F1F8-73B2-3E5B-18EA-BEFA513C82F9}"/>
                </a:ext>
              </a:extLst>
            </p:cNvPr>
            <p:cNvSpPr/>
            <p:nvPr/>
          </p:nvSpPr>
          <p:spPr bwMode="auto">
            <a:xfrm>
              <a:off x="1388465" y="4885977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PaginatedReport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A45E1C-1502-0D21-AB1C-AEC185CA465A}"/>
                </a:ext>
              </a:extLst>
            </p:cNvPr>
            <p:cNvSpPr/>
            <p:nvPr/>
          </p:nvSpPr>
          <p:spPr bwMode="auto">
            <a:xfrm>
              <a:off x="3404299" y="3473034"/>
              <a:ext cx="2015834" cy="25003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5B73C6-41D0-CBFF-C998-8F8A9F2627D0}"/>
                </a:ext>
              </a:extLst>
            </p:cNvPr>
            <p:cNvSpPr/>
            <p:nvPr/>
          </p:nvSpPr>
          <p:spPr bwMode="auto">
            <a:xfrm>
              <a:off x="3543295" y="3851428"/>
              <a:ext cx="1727879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FDD949E-5A7A-03F2-569F-273DED4DB3FB}"/>
                </a:ext>
              </a:extLst>
            </p:cNvPr>
            <p:cNvSpPr/>
            <p:nvPr/>
          </p:nvSpPr>
          <p:spPr bwMode="auto">
            <a:xfrm>
              <a:off x="3543295" y="4368703"/>
              <a:ext cx="1727879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392E7D-ACA3-4665-ADBF-8DA3F3961D50}"/>
                </a:ext>
              </a:extLst>
            </p:cNvPr>
            <p:cNvSpPr/>
            <p:nvPr/>
          </p:nvSpPr>
          <p:spPr bwMode="auto">
            <a:xfrm>
              <a:off x="3543295" y="4885977"/>
              <a:ext cx="1727879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1D4076-B846-FB2E-30E6-4C2F63062D83}"/>
                </a:ext>
              </a:extLst>
            </p:cNvPr>
            <p:cNvSpPr/>
            <p:nvPr/>
          </p:nvSpPr>
          <p:spPr bwMode="auto">
            <a:xfrm>
              <a:off x="3543295" y="5403251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3381E6-E3C0-BA6B-A8A4-9EE46BC935F3}"/>
                </a:ext>
              </a:extLst>
            </p:cNvPr>
            <p:cNvSpPr/>
            <p:nvPr/>
          </p:nvSpPr>
          <p:spPr bwMode="auto">
            <a:xfrm>
              <a:off x="5559129" y="3473034"/>
              <a:ext cx="2015834" cy="25003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1679E3-39D6-B0D9-8F0C-83C75F256CAE}"/>
                </a:ext>
              </a:extLst>
            </p:cNvPr>
            <p:cNvSpPr/>
            <p:nvPr/>
          </p:nvSpPr>
          <p:spPr bwMode="auto">
            <a:xfrm>
              <a:off x="5698125" y="3851428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9A52199-DAD0-428F-E5A4-E452427995FE}"/>
                </a:ext>
              </a:extLst>
            </p:cNvPr>
            <p:cNvSpPr/>
            <p:nvPr/>
          </p:nvSpPr>
          <p:spPr bwMode="auto">
            <a:xfrm>
              <a:off x="5698125" y="4368703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286613-36D2-38A4-C735-86CFE33A4DDE}"/>
                </a:ext>
              </a:extLst>
            </p:cNvPr>
            <p:cNvSpPr/>
            <p:nvPr/>
          </p:nvSpPr>
          <p:spPr bwMode="auto">
            <a:xfrm>
              <a:off x="7713959" y="3473034"/>
              <a:ext cx="2015834" cy="25003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58BCB6A-9CB1-1C41-C9E0-3A49C52F73B8}"/>
                </a:ext>
              </a:extLst>
            </p:cNvPr>
            <p:cNvSpPr/>
            <p:nvPr/>
          </p:nvSpPr>
          <p:spPr bwMode="auto">
            <a:xfrm>
              <a:off x="7852955" y="3851428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66D0CE-56E0-837B-DEE2-18DFCDF7334A}"/>
                </a:ext>
              </a:extLst>
            </p:cNvPr>
            <p:cNvSpPr/>
            <p:nvPr/>
          </p:nvSpPr>
          <p:spPr bwMode="auto">
            <a:xfrm>
              <a:off x="7852955" y="4368703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466BFD-C100-FE9D-F83E-0EFADDFAA007}"/>
                </a:ext>
              </a:extLst>
            </p:cNvPr>
            <p:cNvSpPr/>
            <p:nvPr/>
          </p:nvSpPr>
          <p:spPr bwMode="auto">
            <a:xfrm>
              <a:off x="9868789" y="3473034"/>
              <a:ext cx="2015834" cy="25003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Analytics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AF6525-E963-066E-33C9-BE322272E018}"/>
                </a:ext>
              </a:extLst>
            </p:cNvPr>
            <p:cNvSpPr/>
            <p:nvPr/>
          </p:nvSpPr>
          <p:spPr bwMode="auto">
            <a:xfrm>
              <a:off x="10007785" y="3851428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082A7ED-0939-833F-7940-03C556FBAAA5}"/>
                </a:ext>
              </a:extLst>
            </p:cNvPr>
            <p:cNvSpPr/>
            <p:nvPr/>
          </p:nvSpPr>
          <p:spPr bwMode="auto">
            <a:xfrm>
              <a:off x="10007785" y="4368703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KQLDataConnection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26D9F03-8AD1-766F-D133-92BF808B71CA}"/>
                </a:ext>
              </a:extLst>
            </p:cNvPr>
            <p:cNvSpPr/>
            <p:nvPr/>
          </p:nvSpPr>
          <p:spPr bwMode="auto">
            <a:xfrm>
              <a:off x="10007785" y="4885977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8D0A1A-445B-6CC2-3FFD-9B048A90F193}"/>
                </a:ext>
              </a:extLst>
            </p:cNvPr>
            <p:cNvSpPr/>
            <p:nvPr/>
          </p:nvSpPr>
          <p:spPr bwMode="auto">
            <a:xfrm>
              <a:off x="10007785" y="5403251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0CD301B-8E1A-6E84-A6DC-7B04DBB8CC20}"/>
                </a:ext>
              </a:extLst>
            </p:cNvPr>
            <p:cNvSpPr/>
            <p:nvPr/>
          </p:nvSpPr>
          <p:spPr bwMode="auto">
            <a:xfrm>
              <a:off x="7852955" y="4885762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43627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49EB3-1E6C-90DF-D4A7-30143F1C3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32065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List Items API</a:t>
            </a:r>
            <a:r>
              <a:rPr lang="en-US" dirty="0"/>
              <a:t> returns items for a specific workspace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Construct List Items API URL using target workspace Id and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/items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Workspace Items API supports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type</a:t>
            </a:r>
            <a:r>
              <a:rPr lang="en-US" dirty="0"/>
              <a:t> query string parameter to filer on item type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19936-D284-4F95-709A-D65A8B1E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 Items in Workspace using List Items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9F8B6-CEB7-8AFF-86CF-66BB227B3B04}"/>
              </a:ext>
            </a:extLst>
          </p:cNvPr>
          <p:cNvSpPr/>
          <p:nvPr/>
        </p:nvSpPr>
        <p:spPr bwMode="auto">
          <a:xfrm>
            <a:off x="890773" y="1694351"/>
            <a:ext cx="1637212" cy="17076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213E4A-7F31-3B7D-83F0-C70362C0CE13}"/>
              </a:ext>
            </a:extLst>
          </p:cNvPr>
          <p:cNvSpPr/>
          <p:nvPr/>
        </p:nvSpPr>
        <p:spPr bwMode="auto">
          <a:xfrm>
            <a:off x="7920021" y="1598888"/>
            <a:ext cx="1637212" cy="1803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E31B3F-F962-41D6-D276-0154B9F11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19" y="4119840"/>
            <a:ext cx="6712278" cy="1213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491345-2053-11B0-C5AD-E60969B5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718" y="4119840"/>
            <a:ext cx="2622505" cy="1153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C097672A-4D24-FB87-7657-B46F13C1F075}"/>
              </a:ext>
            </a:extLst>
          </p:cNvPr>
          <p:cNvSpPr/>
          <p:nvPr/>
        </p:nvSpPr>
        <p:spPr bwMode="auto">
          <a:xfrm>
            <a:off x="2702338" y="1754668"/>
            <a:ext cx="5043330" cy="342686"/>
          </a:xfrm>
          <a:prstGeom prst="rightArrow">
            <a:avLst>
              <a:gd name="adj1" fmla="val 66153"/>
              <a:gd name="adj2" fmla="val 93548"/>
            </a:avLst>
          </a:prstGeom>
          <a:solidFill>
            <a:srgbClr val="F0F8FF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GET https://api.fabric.microsoft.com/v1/workspaces/</a:t>
            </a:r>
            <a:r>
              <a:rPr lang="nn-NO" sz="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{WORKSPACE_ID}</a:t>
            </a: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/items</a:t>
            </a:r>
            <a:endParaRPr lang="en-US" sz="800" b="1" dirty="0">
              <a:solidFill>
                <a:schemeClr val="tx1"/>
              </a:solidFill>
              <a:latin typeface="Lucida Console" panose="020B0609040504020204" pitchFamily="49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3079D5-3688-45C3-48BE-8964DE5A199A}"/>
              </a:ext>
            </a:extLst>
          </p:cNvPr>
          <p:cNvGrpSpPr/>
          <p:nvPr/>
        </p:nvGrpSpPr>
        <p:grpSpPr>
          <a:xfrm>
            <a:off x="2687149" y="2188765"/>
            <a:ext cx="5043330" cy="1095890"/>
            <a:chOff x="2687149" y="2188765"/>
            <a:chExt cx="5043330" cy="1095890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27E70FB-4236-4A7A-03E9-E5C98DD01B8D}"/>
                </a:ext>
              </a:extLst>
            </p:cNvPr>
            <p:cNvSpPr/>
            <p:nvPr/>
          </p:nvSpPr>
          <p:spPr bwMode="auto">
            <a:xfrm flipH="1">
              <a:off x="2687149" y="2468856"/>
              <a:ext cx="5043330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4735CF-7E34-004B-4C20-4F38AD12D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6381" y="2188765"/>
              <a:ext cx="1772764" cy="1095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37E9F09-9CBA-8F36-6A26-6E34DBB9F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19" y="6044909"/>
            <a:ext cx="8436071" cy="658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35832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D38-72D8-5A7E-6C76-48E1081B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Downloads and Materials for This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39438-11E5-D9AD-52B3-32AA8C91C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3104" y="998842"/>
            <a:ext cx="11604521" cy="36933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https://github.com/PowerBiDevCamp/FabConWorkshop2024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462CB-F5A2-0097-A0A3-EE741C306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20" y="1599894"/>
            <a:ext cx="8410129" cy="5109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944174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519-1DFD-5FE5-42AB-E09CAA29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2F338-AB85-2FD4-A29D-E6F9EC6BFF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Fabric items are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need to create and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retrieve item definition for existing Fabric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Modifying existing item Fabric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and pass item definition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1D2F30-3514-EB97-82E4-197F2333788E}"/>
              </a:ext>
            </a:extLst>
          </p:cNvPr>
          <p:cNvSpPr/>
          <p:nvPr/>
        </p:nvSpPr>
        <p:spPr bwMode="auto">
          <a:xfrm>
            <a:off x="1246295" y="2809990"/>
            <a:ext cx="2028629" cy="37100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E5DAC6-12C0-0F4E-9551-682CD8B82F75}"/>
              </a:ext>
            </a:extLst>
          </p:cNvPr>
          <p:cNvSpPr/>
          <p:nvPr/>
        </p:nvSpPr>
        <p:spPr bwMode="auto">
          <a:xfrm>
            <a:off x="8248430" y="2809990"/>
            <a:ext cx="2028629" cy="371008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F857E-949D-E227-AF21-BE73E0A6A2D7}"/>
              </a:ext>
            </a:extLst>
          </p:cNvPr>
          <p:cNvGrpSpPr/>
          <p:nvPr/>
        </p:nvGrpSpPr>
        <p:grpSpPr>
          <a:xfrm>
            <a:off x="3522973" y="3105151"/>
            <a:ext cx="4507842" cy="709723"/>
            <a:chOff x="3781393" y="3734101"/>
            <a:chExt cx="4507842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6FB9032-4392-490D-2D98-10005460432F}"/>
                </a:ext>
              </a:extLst>
            </p:cNvPr>
            <p:cNvSpPr/>
            <p:nvPr/>
          </p:nvSpPr>
          <p:spPr bwMode="auto">
            <a:xfrm>
              <a:off x="3781393" y="3810990"/>
              <a:ext cx="450784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05F53AF-1C11-0B7B-1382-6F0B649D0751}"/>
                </a:ext>
              </a:extLst>
            </p:cNvPr>
            <p:cNvSpPr/>
            <p:nvPr/>
          </p:nvSpPr>
          <p:spPr bwMode="auto">
            <a:xfrm>
              <a:off x="5864819" y="3734101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5FB441-0C6A-7684-E1A5-C3DF8F268966}"/>
              </a:ext>
            </a:extLst>
          </p:cNvPr>
          <p:cNvGrpSpPr/>
          <p:nvPr/>
        </p:nvGrpSpPr>
        <p:grpSpPr>
          <a:xfrm>
            <a:off x="3522973" y="5486961"/>
            <a:ext cx="4507843" cy="709723"/>
            <a:chOff x="3781391" y="6073183"/>
            <a:chExt cx="450784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81024486-D1F3-1B3D-AEC8-5D62A32F2C7D}"/>
                </a:ext>
              </a:extLst>
            </p:cNvPr>
            <p:cNvSpPr/>
            <p:nvPr/>
          </p:nvSpPr>
          <p:spPr bwMode="auto">
            <a:xfrm>
              <a:off x="3781391" y="6150072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267D1B4-CC43-D00C-52B6-F43E845161CA}"/>
                </a:ext>
              </a:extLst>
            </p:cNvPr>
            <p:cNvSpPr/>
            <p:nvPr/>
          </p:nvSpPr>
          <p:spPr bwMode="auto">
            <a:xfrm>
              <a:off x="6276602" y="6073183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EB3461-C221-D7E1-F8A9-9F8BB7B7AA09}"/>
              </a:ext>
            </a:extLst>
          </p:cNvPr>
          <p:cNvGrpSpPr/>
          <p:nvPr/>
        </p:nvGrpSpPr>
        <p:grpSpPr>
          <a:xfrm>
            <a:off x="3505602" y="4296056"/>
            <a:ext cx="4507843" cy="709723"/>
            <a:chOff x="3764022" y="4643606"/>
            <a:chExt cx="4507843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AEA6C562-6516-5CCF-6E5B-1F40F38CC205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21B4ED1-2BEA-754E-2924-EDEBD12C5A9B}"/>
                </a:ext>
              </a:extLst>
            </p:cNvPr>
            <p:cNvSpPr/>
            <p:nvPr/>
          </p:nvSpPr>
          <p:spPr bwMode="auto">
            <a:xfrm>
              <a:off x="6286540" y="4643606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919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E9B0-D6B9-66A8-90B8-563CCE153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Item Definition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83E67-3925-4803-A349-3E04A8434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To call </a:t>
            </a:r>
            <a:r>
              <a:rPr lang="en-US" sz="20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API,  you must pass </a:t>
            </a:r>
            <a:r>
              <a:rPr lang="en-US" sz="20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, </a:t>
            </a:r>
            <a:r>
              <a:rPr lang="en-US" sz="2000" b="1" dirty="0">
                <a:solidFill>
                  <a:srgbClr val="6C0000"/>
                </a:solidFill>
              </a:rPr>
              <a:t>type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6C0000"/>
                </a:solidFill>
              </a:rPr>
              <a:t>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Item </a:t>
            </a:r>
            <a:r>
              <a:rPr lang="en-US" sz="1800" b="1" dirty="0">
                <a:solidFill>
                  <a:srgbClr val="6C0000"/>
                </a:solidFill>
              </a:rPr>
              <a:t>definition</a:t>
            </a:r>
            <a:r>
              <a:rPr lang="en-US" dirty="0"/>
              <a:t> includes array of </a:t>
            </a:r>
            <a:r>
              <a:rPr lang="en-US" sz="1800" b="1" dirty="0">
                <a:solidFill>
                  <a:srgbClr val="6C0000"/>
                </a:solidFill>
              </a:rPr>
              <a:t>parts</a:t>
            </a:r>
            <a:r>
              <a:rPr lang="en-US" dirty="0"/>
              <a:t> where each part is item-specific file</a:t>
            </a:r>
          </a:p>
          <a:p>
            <a:pPr lvl="1"/>
            <a:r>
              <a:rPr lang="en-US" dirty="0"/>
              <a:t>Content for parts converted to/from </a:t>
            </a:r>
            <a:r>
              <a:rPr lang="en-US" sz="1800" b="1" dirty="0">
                <a:solidFill>
                  <a:srgbClr val="6C0000"/>
                </a:solidFill>
              </a:rPr>
              <a:t>inline base64 format</a:t>
            </a:r>
            <a:r>
              <a:rPr lang="en-US" dirty="0"/>
              <a:t> when transmitted across network</a:t>
            </a:r>
            <a:endParaRPr lang="en-US" b="1" dirty="0">
              <a:solidFill>
                <a:srgbClr val="6C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/>
              <a:t>Each type of item requires unique set of parts when calling </a:t>
            </a:r>
            <a:r>
              <a:rPr lang="en-US" sz="20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</a:t>
            </a:r>
            <a:r>
              <a:rPr lang="en-US" sz="2000" dirty="0"/>
              <a:t>API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semantic model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definition.pbidataset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model.bim</a:t>
            </a:r>
          </a:p>
          <a:p>
            <a:pPr lvl="1"/>
            <a:r>
              <a:rPr lang="en-US" dirty="0"/>
              <a:t>Create report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definition.pbir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report.json</a:t>
            </a:r>
            <a:r>
              <a:rPr lang="en-US" sz="1800" dirty="0"/>
              <a:t> </a:t>
            </a:r>
            <a:r>
              <a:rPr lang="en-US" dirty="0"/>
              <a:t>and optionally a theme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E92A1E-A527-01ED-8E5B-19C62181D9CF}"/>
              </a:ext>
            </a:extLst>
          </p:cNvPr>
          <p:cNvGrpSpPr/>
          <p:nvPr/>
        </p:nvGrpSpPr>
        <p:grpSpPr>
          <a:xfrm>
            <a:off x="1176121" y="3963473"/>
            <a:ext cx="4052815" cy="2380550"/>
            <a:chOff x="1124345" y="3947327"/>
            <a:chExt cx="4052815" cy="2380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AC1493-985F-6438-B219-F945504462AE}"/>
                </a:ext>
              </a:extLst>
            </p:cNvPr>
            <p:cNvSpPr/>
            <p:nvPr/>
          </p:nvSpPr>
          <p:spPr bwMode="auto">
            <a:xfrm>
              <a:off x="1124346" y="39479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4AD35A-5174-F269-C20A-7FE8CC7F3D81}"/>
                </a:ext>
              </a:extLst>
            </p:cNvPr>
            <p:cNvSpPr/>
            <p:nvPr/>
          </p:nvSpPr>
          <p:spPr bwMode="auto">
            <a:xfrm>
              <a:off x="1124345" y="4286988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04C16D-FAEC-877F-E755-88EFBDE169AD}"/>
                </a:ext>
              </a:extLst>
            </p:cNvPr>
            <p:cNvSpPr/>
            <p:nvPr/>
          </p:nvSpPr>
          <p:spPr bwMode="auto">
            <a:xfrm>
              <a:off x="1124345" y="4622667"/>
              <a:ext cx="1233377" cy="17019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7A0920-F49A-C59F-CEA2-305ECC6F6E29}"/>
                </a:ext>
              </a:extLst>
            </p:cNvPr>
            <p:cNvSpPr/>
            <p:nvPr/>
          </p:nvSpPr>
          <p:spPr bwMode="auto">
            <a:xfrm>
              <a:off x="2357723" y="3947327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Product Sales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DD8347-CB98-ECA4-2748-FA80CABE15E0}"/>
                </a:ext>
              </a:extLst>
            </p:cNvPr>
            <p:cNvSpPr/>
            <p:nvPr/>
          </p:nvSpPr>
          <p:spPr bwMode="auto">
            <a:xfrm>
              <a:off x="2357722" y="4286385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97A572-E46E-1B0A-C2A1-C8B010F4093C}"/>
                </a:ext>
              </a:extLst>
            </p:cNvPr>
            <p:cNvSpPr/>
            <p:nvPr/>
          </p:nvSpPr>
          <p:spPr bwMode="auto">
            <a:xfrm>
              <a:off x="2357722" y="4622066"/>
              <a:ext cx="2819437" cy="1705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ACB91D-5463-0D79-448D-152F2034CDF8}"/>
                </a:ext>
              </a:extLst>
            </p:cNvPr>
            <p:cNvSpPr/>
            <p:nvPr/>
          </p:nvSpPr>
          <p:spPr bwMode="auto">
            <a:xfrm>
              <a:off x="2464568" y="4726218"/>
              <a:ext cx="2563735" cy="14591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20928E-93C2-C344-CB1B-A7A8F9CC237A}"/>
                </a:ext>
              </a:extLst>
            </p:cNvPr>
            <p:cNvGrpSpPr/>
            <p:nvPr/>
          </p:nvGrpSpPr>
          <p:grpSpPr>
            <a:xfrm>
              <a:off x="2686641" y="5106737"/>
              <a:ext cx="2160910" cy="812864"/>
              <a:chOff x="5017062" y="5405896"/>
              <a:chExt cx="2385855" cy="91667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0849E9B-1368-D6E2-B20E-858AF7A0F589}"/>
                  </a:ext>
                </a:extLst>
              </p:cNvPr>
              <p:cNvSpPr/>
              <p:nvPr/>
            </p:nvSpPr>
            <p:spPr bwMode="auto">
              <a:xfrm>
                <a:off x="5017062" y="5405896"/>
                <a:ext cx="2385854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definition.pbidataset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DC676D2-FADA-5AFA-C261-DE5D0E9DBA22}"/>
                  </a:ext>
                </a:extLst>
              </p:cNvPr>
              <p:cNvSpPr/>
              <p:nvPr/>
            </p:nvSpPr>
            <p:spPr bwMode="auto">
              <a:xfrm>
                <a:off x="5017062" y="5929169"/>
                <a:ext cx="2385855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model.bim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159B7-54C0-C930-64D7-000A8E87F58E}"/>
              </a:ext>
            </a:extLst>
          </p:cNvPr>
          <p:cNvGrpSpPr/>
          <p:nvPr/>
        </p:nvGrpSpPr>
        <p:grpSpPr>
          <a:xfrm>
            <a:off x="5704879" y="3928957"/>
            <a:ext cx="4052815" cy="2852877"/>
            <a:chOff x="5643164" y="3951148"/>
            <a:chExt cx="4052815" cy="289540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127180-D039-529D-555D-D9376BC7E9A3}"/>
                </a:ext>
              </a:extLst>
            </p:cNvPr>
            <p:cNvSpPr/>
            <p:nvPr/>
          </p:nvSpPr>
          <p:spPr bwMode="auto">
            <a:xfrm>
              <a:off x="5643165" y="3954970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E5C6D1-6130-446D-454C-67D957BAAB9B}"/>
                </a:ext>
              </a:extLst>
            </p:cNvPr>
            <p:cNvSpPr/>
            <p:nvPr/>
          </p:nvSpPr>
          <p:spPr bwMode="auto">
            <a:xfrm>
              <a:off x="5643164" y="42940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04861-F158-F235-C550-AD63AABD6AB5}"/>
                </a:ext>
              </a:extLst>
            </p:cNvPr>
            <p:cNvSpPr/>
            <p:nvPr/>
          </p:nvSpPr>
          <p:spPr bwMode="auto">
            <a:xfrm>
              <a:off x="5643164" y="4629708"/>
              <a:ext cx="1233377" cy="2216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655143-146C-A923-82AD-C570F601EB93}"/>
                </a:ext>
              </a:extLst>
            </p:cNvPr>
            <p:cNvSpPr/>
            <p:nvPr/>
          </p:nvSpPr>
          <p:spPr bwMode="auto">
            <a:xfrm>
              <a:off x="6876542" y="3951148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Sales by Product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A8A241-9816-5D9B-FCA4-C5DB05766C12}"/>
                </a:ext>
              </a:extLst>
            </p:cNvPr>
            <p:cNvSpPr/>
            <p:nvPr/>
          </p:nvSpPr>
          <p:spPr bwMode="auto">
            <a:xfrm>
              <a:off x="6876541" y="4290206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231E4E-0E08-ED87-FEA2-C69A6DEE290A}"/>
                </a:ext>
              </a:extLst>
            </p:cNvPr>
            <p:cNvSpPr/>
            <p:nvPr/>
          </p:nvSpPr>
          <p:spPr bwMode="auto">
            <a:xfrm>
              <a:off x="6876541" y="4625887"/>
              <a:ext cx="2819437" cy="2220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6E0D648-0B7E-EFCD-7A0F-2AB79F97792F}"/>
                </a:ext>
              </a:extLst>
            </p:cNvPr>
            <p:cNvSpPr/>
            <p:nvPr/>
          </p:nvSpPr>
          <p:spPr bwMode="auto">
            <a:xfrm>
              <a:off x="6983387" y="4730039"/>
              <a:ext cx="2563735" cy="19782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C494C5-96EA-14EF-AFC0-DFEE6858892F}"/>
                </a:ext>
              </a:extLst>
            </p:cNvPr>
            <p:cNvSpPr/>
            <p:nvPr/>
          </p:nvSpPr>
          <p:spPr bwMode="auto">
            <a:xfrm>
              <a:off x="7154094" y="5130731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definition.pbir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15D412-B3F7-71BC-BCBC-5CCC425D2493}"/>
                </a:ext>
              </a:extLst>
            </p:cNvPr>
            <p:cNvSpPr/>
            <p:nvPr/>
          </p:nvSpPr>
          <p:spPr bwMode="auto">
            <a:xfrm>
              <a:off x="7154094" y="5581500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report.json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88014E-5924-2AD9-D54C-28AA19951732}"/>
                </a:ext>
              </a:extLst>
            </p:cNvPr>
            <p:cNvSpPr/>
            <p:nvPr/>
          </p:nvSpPr>
          <p:spPr bwMode="auto">
            <a:xfrm>
              <a:off x="7154092" y="6032270"/>
              <a:ext cx="2212277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report-theme.json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1705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CCB9-49B1-4C8C-0966-7CDE5ED4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Item Definitions for Calls to CreateItem API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104012-EDC1-9464-B727-8BD46A381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08434"/>
          </a:xfrm>
        </p:spPr>
        <p:txBody>
          <a:bodyPr/>
          <a:lstStyle/>
          <a:p>
            <a:r>
              <a:rPr lang="en-US" sz="2000" b="1" dirty="0" err="1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contains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serialization class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to assemble item definition for create request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58FB1F-6DA4-E736-BB61-AD2A59E8E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85" y="4078877"/>
            <a:ext cx="5267401" cy="2725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92CAE23-626A-A094-11F7-93FDE9054020}"/>
              </a:ext>
            </a:extLst>
          </p:cNvPr>
          <p:cNvGrpSpPr/>
          <p:nvPr/>
        </p:nvGrpSpPr>
        <p:grpSpPr>
          <a:xfrm>
            <a:off x="6182429" y="4078877"/>
            <a:ext cx="6007797" cy="2583404"/>
            <a:chOff x="6182429" y="4078877"/>
            <a:chExt cx="6007797" cy="2583404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F5CE627-D01E-3529-E1C0-750E833AFA35}"/>
                </a:ext>
              </a:extLst>
            </p:cNvPr>
            <p:cNvSpPr/>
            <p:nvPr/>
          </p:nvSpPr>
          <p:spPr bwMode="auto">
            <a:xfrm>
              <a:off x="6182429" y="5136663"/>
              <a:ext cx="925033" cy="467832"/>
            </a:xfrm>
            <a:prstGeom prst="rightArrow">
              <a:avLst/>
            </a:prstGeom>
            <a:solidFill>
              <a:schemeClr val="accent4"/>
            </a:solidFill>
            <a:ln w="19050">
              <a:solidFill>
                <a:srgbClr val="6C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22CFEC-918D-52DD-0BB1-5262526FD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5349" y="4078877"/>
              <a:ext cx="5044877" cy="25834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4FDF78D-A5B5-5D33-7807-7ECE47D77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85" y="1657678"/>
            <a:ext cx="3595467" cy="168002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6255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 Provisioning Example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Flow to create import-mode semantic model and report</a:t>
            </a:r>
          </a:p>
          <a:p>
            <a:pPr lvl="1"/>
            <a:r>
              <a:rPr lang="en-US" dirty="0"/>
              <a:t>Create workspace and assign workspace members</a:t>
            </a:r>
          </a:p>
          <a:p>
            <a:pPr lvl="1"/>
            <a:r>
              <a:rPr lang="en-US" dirty="0"/>
              <a:t>Create import-mode semantic model (aka dataset) using CreateItem API</a:t>
            </a:r>
          </a:p>
          <a:p>
            <a:pPr lvl="1"/>
            <a:r>
              <a:rPr lang="en-US" dirty="0"/>
              <a:t>Set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import-mode semantic model using CreateItem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7CF20-1B0E-32B9-7AEF-AA7525910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" r="32948" b="32259"/>
          <a:stretch/>
        </p:blipFill>
        <p:spPr>
          <a:xfrm>
            <a:off x="983975" y="3259737"/>
            <a:ext cx="6321287" cy="3399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BB584-46C4-5FFF-2631-9094B30CA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98" y="4067122"/>
            <a:ext cx="4377100" cy="17851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DFE6FCA-3D2D-13B9-77C3-6FF794565CA1}"/>
              </a:ext>
            </a:extLst>
          </p:cNvPr>
          <p:cNvSpPr/>
          <p:nvPr/>
        </p:nvSpPr>
        <p:spPr bwMode="auto">
          <a:xfrm>
            <a:off x="6709203" y="4808672"/>
            <a:ext cx="925033" cy="467832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4749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2C21-50FC-1488-694E-F4296DB51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13D5F-41E8-86B1-DF9B-B1673DDF9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47536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FabricUserApi.CreateItem</a:t>
            </a:r>
            <a:r>
              <a:rPr lang="en-US" dirty="0"/>
              <a:t> passing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instance</a:t>
            </a:r>
          </a:p>
          <a:p>
            <a:pPr marL="230188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calls </a:t>
            </a:r>
            <a:r>
              <a:rPr lang="en-US" sz="20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to send request across network to Fabric User API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might return either </a:t>
            </a:r>
            <a:r>
              <a:rPr lang="en-US" sz="20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20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on successful call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8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when it successfully created the item in a synchronous operation 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8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when it successfully starts async operation to create the item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must be implemented to handle both </a:t>
            </a:r>
            <a:r>
              <a:rPr lang="en-US" b="1" dirty="0">
                <a:solidFill>
                  <a:srgbClr val="6C0000"/>
                </a:solidFill>
              </a:rPr>
              <a:t>201</a:t>
            </a:r>
            <a:r>
              <a:rPr lang="en-US" dirty="0"/>
              <a:t> response and </a:t>
            </a:r>
            <a:r>
              <a:rPr lang="en-US" sz="1800" b="1" dirty="0">
                <a:solidFill>
                  <a:srgbClr val="6C0000"/>
                </a:solidFill>
              </a:rPr>
              <a:t>202</a:t>
            </a:r>
            <a:r>
              <a:rPr lang="en-US" dirty="0"/>
              <a:t> responses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CB6C-6821-0B5E-F607-BEC3ECDB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3" y="1720793"/>
            <a:ext cx="10708315" cy="5871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06346-F8B5-FE08-0C67-E9685B81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3" y="2925183"/>
            <a:ext cx="8277689" cy="1661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1744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Calls to </a:t>
            </a:r>
            <a:r>
              <a:rPr lang="en-US" sz="24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might return </a:t>
            </a:r>
            <a:r>
              <a:rPr lang="en-US" sz="24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2400" b="1" dirty="0">
                <a:solidFill>
                  <a:srgbClr val="6C0000"/>
                </a:solidFill>
              </a:rPr>
              <a:t>202 Accepted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are synchronous</a:t>
            </a: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are asynchronous and considered to be </a:t>
            </a:r>
            <a:r>
              <a:rPr lang="en-US" sz="1800" b="1" dirty="0">
                <a:solidFill>
                  <a:srgbClr val="6C0000"/>
                </a:solidFill>
              </a:rPr>
              <a:t>long running operations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0F885-64F4-0956-073A-4438F08B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40" y="2499714"/>
            <a:ext cx="7293023" cy="4096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9FECC73-3A7A-2367-9D5D-1ADD6F4471D6}"/>
              </a:ext>
            </a:extLst>
          </p:cNvPr>
          <p:cNvSpPr/>
          <p:nvPr/>
        </p:nvSpPr>
        <p:spPr bwMode="auto">
          <a:xfrm>
            <a:off x="138222" y="5465113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long-running operation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80225B0-AC6C-B5E7-E591-A91AB53397B7}"/>
              </a:ext>
            </a:extLst>
          </p:cNvPr>
          <p:cNvSpPr/>
          <p:nvPr/>
        </p:nvSpPr>
        <p:spPr bwMode="auto">
          <a:xfrm>
            <a:off x="127589" y="4690605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synchronous operation</a:t>
            </a:r>
          </a:p>
        </p:txBody>
      </p:sp>
    </p:spTree>
    <p:extLst>
      <p:ext uri="{BB962C8B-B14F-4D97-AF65-F5344CB8AC3E}">
        <p14:creationId xmlns:p14="http://schemas.microsoft.com/office/powerpoint/2010/main" val="3773685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39047"/>
          </a:xfrm>
        </p:spPr>
        <p:txBody>
          <a:bodyPr/>
          <a:lstStyle/>
          <a:p>
            <a:r>
              <a:rPr lang="en-US" dirty="0"/>
              <a:t>Asynchronous calls which return </a:t>
            </a:r>
            <a:r>
              <a:rPr lang="en-US" sz="20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include two important response headers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response header provides URL to call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  <a:r>
              <a:rPr lang="en-US" dirty="0"/>
              <a:t> API to get operation status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Retry-After</a:t>
            </a:r>
            <a:r>
              <a:rPr lang="en-US" dirty="0"/>
              <a:t> response header returns number of seconds to wait before calling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</a:p>
          <a:p>
            <a:pPr lvl="1"/>
            <a:r>
              <a:rPr lang="en-US" dirty="0"/>
              <a:t>Fabric User API enforces </a:t>
            </a:r>
            <a:r>
              <a:rPr lang="en-US" sz="1600" b="1" dirty="0">
                <a:solidFill>
                  <a:srgbClr val="6C0000"/>
                </a:solidFill>
              </a:rPr>
              <a:t>throttling</a:t>
            </a:r>
            <a:r>
              <a:rPr lang="en-US" dirty="0"/>
              <a:t> to prevent caller from checking operation status too frequently</a:t>
            </a:r>
          </a:p>
          <a:p>
            <a:pPr lvl="1"/>
            <a:r>
              <a:rPr lang="en-US" dirty="0"/>
              <a:t>Calling too frequently for specific time window results in status code of </a:t>
            </a:r>
            <a:r>
              <a:rPr lang="en-US" sz="1800" b="1" dirty="0">
                <a:solidFill>
                  <a:srgbClr val="6C0000"/>
                </a:solidFill>
              </a:rPr>
              <a:t>429 Too Many Requests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 should poll until response </a:t>
            </a:r>
            <a:r>
              <a:rPr lang="en-US" sz="1800" b="1" dirty="0">
                <a:solidFill>
                  <a:srgbClr val="6C0000"/>
                </a:solidFill>
                <a:latin typeface="Lucida Console" panose="020B0609040504020204" pitchFamily="49" charset="0"/>
              </a:rPr>
              <a:t>operation.status</a:t>
            </a:r>
            <a:r>
              <a:rPr lang="en-US" sz="1800" dirty="0"/>
              <a:t> equals either </a:t>
            </a:r>
            <a:r>
              <a:rPr lang="en-US" sz="1800" b="1" dirty="0">
                <a:solidFill>
                  <a:srgbClr val="6C0000"/>
                </a:solidFill>
              </a:rPr>
              <a:t>Succeeded</a:t>
            </a:r>
            <a:r>
              <a:rPr lang="en-US" sz="1800" dirty="0"/>
              <a:t> or </a:t>
            </a:r>
            <a:r>
              <a:rPr lang="en-US" sz="1800" b="1" dirty="0">
                <a:solidFill>
                  <a:srgbClr val="6C0000"/>
                </a:solidFill>
              </a:rPr>
              <a:t>Failed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02C11-699B-A334-3121-46F34CDC4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96" y="3667694"/>
            <a:ext cx="6276113" cy="2599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F9922-EBBD-A8A0-C431-A4F3B1665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71" y="3686405"/>
            <a:ext cx="3924891" cy="1788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7C55D5-B835-7D72-B03B-17D73F9A1654}"/>
              </a:ext>
            </a:extLst>
          </p:cNvPr>
          <p:cNvSpPr/>
          <p:nvPr/>
        </p:nvSpPr>
        <p:spPr bwMode="auto">
          <a:xfrm>
            <a:off x="8057468" y="5328541"/>
            <a:ext cx="3710598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F8EE8D-3BF2-2746-9256-47A41696E4FB}"/>
              </a:ext>
            </a:extLst>
          </p:cNvPr>
          <p:cNvSpPr/>
          <p:nvPr/>
        </p:nvSpPr>
        <p:spPr bwMode="auto">
          <a:xfrm>
            <a:off x="8069871" y="4923416"/>
            <a:ext cx="826913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2318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908215"/>
          </a:xfrm>
        </p:spPr>
        <p:txBody>
          <a:bodyPr/>
          <a:lstStyle/>
          <a:p>
            <a:r>
              <a:rPr lang="en-US" dirty="0"/>
              <a:t>In calls to </a:t>
            </a:r>
            <a:r>
              <a:rPr lang="en-US" sz="2000" b="1" dirty="0">
                <a:solidFill>
                  <a:srgbClr val="6C0000"/>
                </a:solidFill>
              </a:rPr>
              <a:t>Get Operation Status</a:t>
            </a:r>
            <a:r>
              <a:rPr lang="en-US" dirty="0"/>
              <a:t> which return </a:t>
            </a:r>
            <a:r>
              <a:rPr lang="en-US" sz="2000" b="1" dirty="0">
                <a:solidFill>
                  <a:srgbClr val="6C0000"/>
                </a:solidFill>
              </a:rPr>
              <a:t>operation.status == "Succeeded"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If response does not include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that means there is no result to return to caller</a:t>
            </a:r>
          </a:p>
          <a:p>
            <a:pPr lvl="1"/>
            <a:r>
              <a:rPr lang="en-US" dirty="0"/>
              <a:t>If response includes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then you should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to fetch result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6C0000"/>
                </a:solidFill>
              </a:rPr>
              <a:t>/result</a:t>
            </a:r>
            <a:r>
              <a:rPr lang="en-US" dirty="0"/>
              <a:t> to end of URL in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 to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2D14E-35BE-B5EE-89FC-F8D77E3A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390" y="2907702"/>
            <a:ext cx="6380916" cy="3812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77DECA1-00FE-152E-455C-7C2571A1D25D}"/>
              </a:ext>
            </a:extLst>
          </p:cNvPr>
          <p:cNvSpPr/>
          <p:nvPr/>
        </p:nvSpPr>
        <p:spPr bwMode="auto">
          <a:xfrm>
            <a:off x="407032" y="4178802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 header absent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5922AB3-762D-29CC-63CE-CB1430092265}"/>
              </a:ext>
            </a:extLst>
          </p:cNvPr>
          <p:cNvSpPr/>
          <p:nvPr/>
        </p:nvSpPr>
        <p:spPr bwMode="auto">
          <a:xfrm>
            <a:off x="407032" y="4780703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 header exists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402D88A-74E8-C228-21EA-58F2676E4D29}"/>
              </a:ext>
            </a:extLst>
          </p:cNvPr>
          <p:cNvSpPr/>
          <p:nvPr/>
        </p:nvSpPr>
        <p:spPr bwMode="auto">
          <a:xfrm flipH="1">
            <a:off x="7008441" y="5062184"/>
            <a:ext cx="2220383" cy="291202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Call to </a:t>
            </a:r>
            <a:r>
              <a:rPr lang="en-US" sz="1000" b="1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Get Operation Result</a:t>
            </a:r>
          </a:p>
        </p:txBody>
      </p:sp>
    </p:spTree>
    <p:extLst>
      <p:ext uri="{BB962C8B-B14F-4D97-AF65-F5344CB8AC3E}">
        <p14:creationId xmlns:p14="http://schemas.microsoft.com/office/powerpoint/2010/main" val="4124053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Flow to Bind Report to Semantic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523494"/>
          </a:xfrm>
        </p:spPr>
        <p:txBody>
          <a:bodyPr/>
          <a:lstStyle/>
          <a:p>
            <a:r>
              <a:rPr lang="en-US" dirty="0"/>
              <a:t>When you create a new report, you need to bind it to a target semantic model </a:t>
            </a:r>
          </a:p>
          <a:p>
            <a:pPr lvl="1"/>
            <a:r>
              <a:rPr lang="en-US" dirty="0"/>
              <a:t>When you create a new semantic model, you need to capture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returned from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When creating the item definition for the report, you use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for semantic model for binding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E23534-21BB-DE1F-BD47-DE7E145A7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76" y="2506349"/>
            <a:ext cx="6275341" cy="4172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658411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F671-4EC3-06A7-D3E9-994A1BB5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Report using CreateItem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EB4B9-FB90-B4D4-6AD2-D5FDF5D94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Creating Report involves definition with the following parts</a:t>
            </a:r>
          </a:p>
          <a:p>
            <a:pPr lvl="1"/>
            <a:r>
              <a:rPr lang="en-US" dirty="0"/>
              <a:t>definition.pbir (this contains Id of target semantic model</a:t>
            </a:r>
          </a:p>
          <a:p>
            <a:pPr lvl="1"/>
            <a:r>
              <a:rPr lang="en-US" dirty="0"/>
              <a:t>report.json – This contains report layout with pages and visuals</a:t>
            </a:r>
          </a:p>
          <a:p>
            <a:pPr lvl="1"/>
            <a:r>
              <a:rPr lang="en-US" dirty="0"/>
              <a:t>custom-theme.json (optional) – a Power BI Desktop report theme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7D41B-321D-F67A-FDC3-43E98D10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1" y="2826390"/>
            <a:ext cx="7288431" cy="3977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7D317-7C2E-2ADD-0D55-68DA46B2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230" y="3497262"/>
            <a:ext cx="4595164" cy="217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3774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Getting Started with the Fabric User APIs</a:t>
            </a:r>
          </a:p>
          <a:p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Connections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Other Fabric End-to-End Automation Flow Scenarios</a:t>
            </a:r>
          </a:p>
          <a:p>
            <a:r>
              <a:rPr lang="en-US" dirty="0"/>
              <a:t>Using Power BI Embedding with Fabric</a:t>
            </a:r>
          </a:p>
        </p:txBody>
      </p:sp>
    </p:spTree>
    <p:extLst>
      <p:ext uri="{BB962C8B-B14F-4D97-AF65-F5344CB8AC3E}">
        <p14:creationId xmlns:p14="http://schemas.microsoft.com/office/powerpoint/2010/main" val="51599992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14F5-07EF-BCC8-C714-48A3129C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Existing Items using Get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5FA1D-6ECE-9DC9-4F40-D8A513031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API allows you retrieve item definition for existing items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Items</a:t>
            </a:r>
            <a:r>
              <a:rPr lang="en-US" dirty="0"/>
              <a:t> to discover set of item Ids in workspace then 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 Definition</a:t>
            </a:r>
            <a:r>
              <a:rPr lang="en-US" dirty="0"/>
              <a:t> once for each item Id</a:t>
            </a:r>
          </a:p>
          <a:p>
            <a:pPr lvl="1"/>
            <a:r>
              <a:rPr lang="en-US" dirty="0"/>
              <a:t>Make it possible to create a folder on local file system with set of files for each item definition part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Exported items definitions used to reverse engineering item definition parts needed for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A65DE1-9CB8-2C01-409A-C5D9A3A7D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83" t="77538"/>
          <a:stretch/>
        </p:blipFill>
        <p:spPr>
          <a:xfrm>
            <a:off x="1278254" y="4887174"/>
            <a:ext cx="2815579" cy="833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C87929-AE0E-FC8C-5FD4-7766468C1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0" t="33070" r="7254" b="21177"/>
          <a:stretch/>
        </p:blipFill>
        <p:spPr>
          <a:xfrm>
            <a:off x="4389653" y="4887174"/>
            <a:ext cx="2652503" cy="175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766412-195C-0FF3-EF0D-03A8D798FB97}"/>
              </a:ext>
            </a:extLst>
          </p:cNvPr>
          <p:cNvSpPr/>
          <p:nvPr/>
        </p:nvSpPr>
        <p:spPr bwMode="auto">
          <a:xfrm>
            <a:off x="1278254" y="2449902"/>
            <a:ext cx="2028629" cy="16331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DC6302-2E9A-8F20-9B37-92D78DBD1301}"/>
              </a:ext>
            </a:extLst>
          </p:cNvPr>
          <p:cNvSpPr/>
          <p:nvPr/>
        </p:nvSpPr>
        <p:spPr bwMode="auto">
          <a:xfrm>
            <a:off x="8215770" y="2449902"/>
            <a:ext cx="2028629" cy="163311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DA9BD0-9177-530D-9599-F88090591CE4}"/>
              </a:ext>
            </a:extLst>
          </p:cNvPr>
          <p:cNvGrpSpPr/>
          <p:nvPr/>
        </p:nvGrpSpPr>
        <p:grpSpPr>
          <a:xfrm>
            <a:off x="3472942" y="2680856"/>
            <a:ext cx="4507843" cy="528397"/>
            <a:chOff x="3764022" y="4643606"/>
            <a:chExt cx="4507843" cy="70972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F97AC54-DF2B-72D9-66AD-F11221CDECB9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E23101F-029F-AA9F-6B14-35782526DC9B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Report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48C1FE-6405-9316-A84F-3FA8E24C89D1}"/>
              </a:ext>
            </a:extLst>
          </p:cNvPr>
          <p:cNvGrpSpPr/>
          <p:nvPr/>
        </p:nvGrpSpPr>
        <p:grpSpPr>
          <a:xfrm>
            <a:off x="3472942" y="3381836"/>
            <a:ext cx="4507843" cy="528397"/>
            <a:chOff x="3764022" y="4643606"/>
            <a:chExt cx="4507843" cy="709723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C4A625C-38D3-8715-7F87-4ECD0FB35862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25BA620-5B5D-D22E-C937-80F368AED5BE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Semantic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954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Automating Connections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Other Fabric End-to-End Automation Flow Scenarios</a:t>
            </a:r>
          </a:p>
          <a:p>
            <a:r>
              <a:rPr lang="en-US" dirty="0"/>
              <a:t>Using Power BI Embedding with Fabric</a:t>
            </a:r>
          </a:p>
        </p:txBody>
      </p:sp>
    </p:spTree>
    <p:extLst>
      <p:ext uri="{BB962C8B-B14F-4D97-AF65-F5344CB8AC3E}">
        <p14:creationId xmlns:p14="http://schemas.microsoft.com/office/powerpoint/2010/main" val="30638407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Connections with GIT Integration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with Lakehouses and Notebooks</a:t>
            </a:r>
          </a:p>
          <a:p>
            <a:r>
              <a:rPr lang="en-US" dirty="0"/>
              <a:t>Other Fabric End-to-End Automation Flow Scenarios</a:t>
            </a:r>
          </a:p>
          <a:p>
            <a:r>
              <a:rPr lang="en-US" dirty="0"/>
              <a:t>Using Power BI Embedding with Fabric</a:t>
            </a:r>
          </a:p>
        </p:txBody>
      </p:sp>
    </p:spTree>
    <p:extLst>
      <p:ext uri="{BB962C8B-B14F-4D97-AF65-F5344CB8AC3E}">
        <p14:creationId xmlns:p14="http://schemas.microsoft.com/office/powerpoint/2010/main" val="259824720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1953585" y="3125701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</p:spPr>
        <p:txBody>
          <a:bodyPr/>
          <a:lstStyle/>
          <a:p>
            <a:r>
              <a:rPr lang="en-US" dirty="0"/>
              <a:t>You can leverage Fabric support for Spark to create and populate lakehouse tables</a:t>
            </a:r>
          </a:p>
          <a:p>
            <a:pPr lvl="1"/>
            <a:r>
              <a:rPr lang="en-US" dirty="0"/>
              <a:t>Create lakehouse (or multiple lakehouses for greater isolation)</a:t>
            </a:r>
          </a:p>
          <a:p>
            <a:pPr lvl="1"/>
            <a:r>
              <a:rPr lang="en-US" dirty="0"/>
              <a:t>Create Spark Environment as workspace item for running Spark jobs</a:t>
            </a:r>
          </a:p>
          <a:p>
            <a:pPr lvl="1"/>
            <a:r>
              <a:rPr lang="en-US" dirty="0"/>
              <a:t>Create Notebook (or Spark Job Definition) containing ETL logic ingest data files and create tables</a:t>
            </a:r>
          </a:p>
          <a:p>
            <a:pPr lvl="1"/>
            <a:r>
              <a:rPr lang="en-US" dirty="0"/>
              <a:t>Execute code in notebook by running it as on-demand Spark job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C7A6E4-F0C4-9C94-FA60-18F169E15B76}"/>
              </a:ext>
            </a:extLst>
          </p:cNvPr>
          <p:cNvGrpSpPr/>
          <p:nvPr/>
        </p:nvGrpSpPr>
        <p:grpSpPr>
          <a:xfrm>
            <a:off x="3463255" y="3310005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E748E-DC91-5E00-8C2D-8373DDF777EB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347859" y="4794173"/>
            <a:ext cx="543534" cy="13941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176077" y="4292326"/>
            <a:ext cx="1171782" cy="103157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2252452" y="4222474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49B949-FFE5-45C1-B788-E61D817B4D15}"/>
              </a:ext>
            </a:extLst>
          </p:cNvPr>
          <p:cNvGrpSpPr/>
          <p:nvPr/>
        </p:nvGrpSpPr>
        <p:grpSpPr>
          <a:xfrm>
            <a:off x="3006736" y="3719834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C37C0C0-3020-D4D8-ADDD-CA48E4E1FC97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5EDD43-C404-52E9-D238-5E3AF373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786D2F5-52EA-56A3-CEE6-6B27778FDAE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03F8869A-0C0E-B100-802D-21BCB15CD4D2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DC87BE4D-B1AE-05EB-89BC-B18EAE79A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B88B49-3A94-1026-B355-B5577D0F38B4}"/>
              </a:ext>
            </a:extLst>
          </p:cNvPr>
          <p:cNvGrpSpPr/>
          <p:nvPr/>
        </p:nvGrpSpPr>
        <p:grpSpPr>
          <a:xfrm>
            <a:off x="2257519" y="3348198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711AE3-C5D9-320E-7BAA-216FEC1F790D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AC13F4C-E16F-4459-48CE-6C622193182A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25CDAAF-5EA2-567D-0063-45E12028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96578FD-0DAC-6FCF-7084-2C774AEED6B1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74280B-672B-C29A-E312-FF08AC3AFAB7}"/>
              </a:ext>
            </a:extLst>
          </p:cNvPr>
          <p:cNvGrpSpPr/>
          <p:nvPr/>
        </p:nvGrpSpPr>
        <p:grpSpPr>
          <a:xfrm>
            <a:off x="5518345" y="3715779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E18B1F-6B2B-85FD-CB91-E8628FD6E46D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476113A-AF19-2684-AC7F-7CF932C9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1AAA34-A5F7-C4C9-0591-24F49FB9CEDF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91BFF3CA-FD07-289B-A65A-D15E7ACC13B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28EB8BA-8825-0662-DF17-01E8E2945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ADA46C6-899F-2173-EBD7-B6F09F60E5E8}"/>
              </a:ext>
            </a:extLst>
          </p:cNvPr>
          <p:cNvGrpSpPr/>
          <p:nvPr/>
        </p:nvGrpSpPr>
        <p:grpSpPr>
          <a:xfrm>
            <a:off x="8423357" y="3715779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C6DAAD-1349-59A8-F3B2-B7ABB785160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AA753C-2CBD-84DC-398F-CAC2B66B5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BD0A0F1-F613-636E-347C-97F7BB20C3A2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CE003D3-ED34-0F05-58C7-DFC49C6EE49A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132D692-F199-7452-0385-B06E2FB03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145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 Provisioning Example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46933"/>
          </a:xfrm>
        </p:spPr>
        <p:txBody>
          <a:bodyPr/>
          <a:lstStyle/>
          <a:p>
            <a:r>
              <a:rPr lang="en-US" dirty="0"/>
              <a:t>Flow to create lakehouse tables, DirectLake semantic model and report</a:t>
            </a:r>
          </a:p>
          <a:p>
            <a:pPr lvl="1"/>
            <a:r>
              <a:rPr lang="en-US" dirty="0"/>
              <a:t>Create workspace and assign workspace members</a:t>
            </a:r>
          </a:p>
          <a:p>
            <a:pPr lvl="1"/>
            <a:r>
              <a:rPr lang="en-US" dirty="0"/>
              <a:t>Create lakehouse and then use lakehouse ID to create notebook which is bound to lakehouse</a:t>
            </a:r>
          </a:p>
          <a:p>
            <a:pPr lvl="1"/>
            <a:r>
              <a:rPr lang="en-US" dirty="0"/>
              <a:t>Run notebook with python code to ingest data from CSV files and generate lakehouse tables</a:t>
            </a:r>
          </a:p>
          <a:p>
            <a:pPr lvl="1"/>
            <a:r>
              <a:rPr lang="en-US" dirty="0"/>
              <a:t>Create DirectLake semantic model connected to lakehouse SQL endpoint</a:t>
            </a:r>
          </a:p>
          <a:p>
            <a:pPr lvl="1"/>
            <a:r>
              <a:rPr lang="en-US" dirty="0"/>
              <a:t>Set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import-mode semantic model using CreateItem API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940C4-7C14-4D2B-71A8-BF8F45CB1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19" b="18151"/>
          <a:stretch/>
        </p:blipFill>
        <p:spPr>
          <a:xfrm>
            <a:off x="1271612" y="3795303"/>
            <a:ext cx="5294596" cy="3024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2122F7-0BB4-02FE-89F6-D7938B3A8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19"/>
          <a:stretch/>
        </p:blipFill>
        <p:spPr>
          <a:xfrm>
            <a:off x="7659750" y="3965000"/>
            <a:ext cx="3604504" cy="26850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CBD7E78-D16E-86AE-BA46-5AC8DD6C0EDA}"/>
              </a:ext>
            </a:extLst>
          </p:cNvPr>
          <p:cNvSpPr/>
          <p:nvPr/>
        </p:nvSpPr>
        <p:spPr bwMode="auto">
          <a:xfrm>
            <a:off x="6769969" y="5051482"/>
            <a:ext cx="686020" cy="512124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7766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175C-E454-9F6B-CFD2-B4120BBF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Lakehouse using Create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C89FC-9326-A52C-75F3-C97CF3FA7A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00958"/>
          </a:xfrm>
        </p:spPr>
        <p:txBody>
          <a:bodyPr/>
          <a:lstStyle/>
          <a:p>
            <a:r>
              <a:rPr lang="en-US" dirty="0"/>
              <a:t>Lakehouse created without item definition – you only pass </a:t>
            </a:r>
            <a:r>
              <a:rPr lang="en-US" sz="22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 and </a:t>
            </a:r>
            <a:r>
              <a:rPr lang="en-US" sz="2200" b="1" dirty="0">
                <a:solidFill>
                  <a:srgbClr val="6C0000"/>
                </a:solidFill>
              </a:rPr>
              <a:t>type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Response from Create Item includes lakehouse </a:t>
            </a:r>
            <a:r>
              <a:rPr lang="en-US" b="1" dirty="0"/>
              <a:t>id</a:t>
            </a:r>
            <a:r>
              <a:rPr lang="en-US" dirty="0"/>
              <a:t> which is require to create notebooks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Code used in developer sample application to create lakehouse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4BCF4-B9BF-C1F3-62A8-19BFC91C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68" y="4793657"/>
            <a:ext cx="6327968" cy="1776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3B20D-E115-B34E-767D-FC77AA5A1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40"/>
          <a:stretch/>
        </p:blipFill>
        <p:spPr>
          <a:xfrm>
            <a:off x="904437" y="1714055"/>
            <a:ext cx="6355631" cy="994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25DE8E-1580-0E74-00BE-AE7565276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37" y="3336416"/>
            <a:ext cx="2510777" cy="8469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2248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55340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rgbClr val="6C0000"/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/</a:t>
            </a:r>
            <a:r>
              <a:rPr lang="en-US" b="1" dirty="0"/>
              <a:t>workspaces/</a:t>
            </a:r>
            <a:r>
              <a:rPr lang="en-US" sz="1600" dirty="0"/>
              <a:t>{WORKSPACE_ID}</a:t>
            </a:r>
            <a:r>
              <a:rPr lang="en-US" b="1" dirty="0"/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dirty="0"/>
              <a:t>These paths can be used together with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ADLS Gen2 APIs</a:t>
            </a:r>
            <a:r>
              <a:rPr lang="en-US" dirty="0"/>
              <a:t> to read and write files to and from lakehouse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Table</a:t>
            </a:r>
            <a:r>
              <a:rPr lang="en-US" dirty="0"/>
              <a:t> section of lakehouse file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98" y="2463997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1448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Item Definition Part for Notebook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16429"/>
          </a:xfrm>
        </p:spPr>
        <p:txBody>
          <a:bodyPr/>
          <a:lstStyle/>
          <a:p>
            <a:r>
              <a:rPr lang="en-US"/>
              <a:t>Notebook item template is </a:t>
            </a:r>
            <a:r>
              <a:rPr lang="en-US" sz="2000" b="1">
                <a:solidFill>
                  <a:schemeClr val="accent3">
                    <a:lumMod val="50000"/>
                  </a:schemeClr>
                </a:solidFill>
              </a:rPr>
              <a:t>.ipynb</a:t>
            </a:r>
            <a:r>
              <a:rPr lang="en-US"/>
              <a:t> file containing placeholders </a:t>
            </a:r>
          </a:p>
          <a:p>
            <a:pPr lvl="1"/>
            <a:r>
              <a:rPr lang="en-US"/>
              <a:t>Placeholders used to substitute Ids for workspace and lakehouse</a:t>
            </a:r>
          </a:p>
          <a:p>
            <a:pPr lvl="1"/>
            <a:r>
              <a:rPr lang="en-US"/>
              <a:t>This is technique used to bind new notebook to existing lakehouse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704E7-3BA6-06BE-86E9-F5BAD515F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16" b="30636"/>
          <a:stretch/>
        </p:blipFill>
        <p:spPr>
          <a:xfrm>
            <a:off x="1194236" y="2715549"/>
            <a:ext cx="4026602" cy="2422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8B846-A281-F39C-0345-F42E9CC27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608" y="2715549"/>
            <a:ext cx="5272791" cy="2429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BE87B6-2EF0-68E7-AA97-4E2A28294D55}"/>
              </a:ext>
            </a:extLst>
          </p:cNvPr>
          <p:cNvSpPr/>
          <p:nvPr/>
        </p:nvSpPr>
        <p:spPr bwMode="auto">
          <a:xfrm>
            <a:off x="1186355" y="2460171"/>
            <a:ext cx="4038424" cy="255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 Part Template with Placeholders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C6F45C-205B-4B23-086A-621A628C60B4}"/>
              </a:ext>
            </a:extLst>
          </p:cNvPr>
          <p:cNvSpPr/>
          <p:nvPr/>
        </p:nvSpPr>
        <p:spPr bwMode="auto">
          <a:xfrm>
            <a:off x="5719666" y="2460171"/>
            <a:ext cx="5272791" cy="255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 Part Instance passed to Create Item API</a:t>
            </a:r>
          </a:p>
        </p:txBody>
      </p:sp>
    </p:spTree>
    <p:extLst>
      <p:ext uri="{BB962C8B-B14F-4D97-AF65-F5344CB8AC3E}">
        <p14:creationId xmlns:p14="http://schemas.microsoft.com/office/powerpoint/2010/main" val="1990671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Notebook to Lakehouse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93291"/>
          </a:xfrm>
        </p:spPr>
        <p:txBody>
          <a:bodyPr/>
          <a:lstStyle/>
          <a:p>
            <a:r>
              <a:rPr lang="en-US" dirty="0"/>
              <a:t>Notebook item template contains placeholders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When creating item definition with for notebook set item definition format to </a:t>
            </a:r>
            <a:r>
              <a:rPr lang="en-US" sz="1800" b="1" dirty="0" err="1">
                <a:solidFill>
                  <a:srgbClr val="6C0000"/>
                </a:solidFill>
              </a:rPr>
              <a:t>ipynb</a:t>
            </a:r>
            <a:endParaRPr lang="en-US" b="1" dirty="0">
              <a:solidFill>
                <a:srgbClr val="6C0000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704E7-3BA6-06BE-86E9-F5BAD515F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16" b="30636"/>
          <a:stretch/>
        </p:blipFill>
        <p:spPr>
          <a:xfrm>
            <a:off x="935600" y="1718220"/>
            <a:ext cx="3534689" cy="2126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9DBE0-1D68-327E-00B1-088B2D1F1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58" y="4407192"/>
            <a:ext cx="5976785" cy="2396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5E490-B127-2918-0259-AC3A80F92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821" y="4820730"/>
            <a:ext cx="3612193" cy="172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8B846-A281-F39C-0345-F42E9CC27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03" y="1718220"/>
            <a:ext cx="4628637" cy="21325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9100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648B-D4ED-1ABA-CE3B-25B81C90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Notebooks using the Job Scheduler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E4F65-1745-9D72-39F1-ABBEB5B0C2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Fabric User API provides Job Scheduler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Run On Demand Item Job API</a:t>
            </a:r>
            <a:r>
              <a:rPr lang="en-US" dirty="0"/>
              <a:t> passing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jobType</a:t>
            </a:r>
            <a:r>
              <a:rPr lang="en-US" dirty="0"/>
              <a:t> query string parameter with value of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RunNotebook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noProof="1"/>
              <a:t>/workspaces/</a:t>
            </a:r>
            <a:r>
              <a:rPr lang="en-US" sz="1400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{WORKSPACE_ID}</a:t>
            </a:r>
            <a:r>
              <a:rPr lang="en-US" noProof="1"/>
              <a:t>/items/</a:t>
            </a:r>
            <a:r>
              <a:rPr lang="en-US" sz="1400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{NOTEBOOK_ID}</a:t>
            </a:r>
            <a:r>
              <a:rPr lang="en-US" noProof="1"/>
              <a:t>/jobs/instances?jobType=RunNotebook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dirty="0"/>
              <a:t>Job Scheduler is async API similar to long-running operations (LRO)</a:t>
            </a:r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202 Accepted</a:t>
            </a:r>
            <a:r>
              <a:rPr lang="en-US" dirty="0"/>
              <a:t> and response header values for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Location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Retry-After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lvl="1"/>
            <a:r>
              <a:rPr lang="en-US" dirty="0"/>
              <a:t>You can use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ExecutePostRequest</a:t>
            </a:r>
            <a:r>
              <a:rPr lang="en-US" dirty="0"/>
              <a:t> to poll and wait for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RunNotebook</a:t>
            </a:r>
            <a:r>
              <a:rPr lang="en-US" dirty="0"/>
              <a:t> job to complete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1E090-B906-99D5-5FE3-CB6BD5D4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38" y="4054742"/>
            <a:ext cx="9743557" cy="17885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22568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the Fabric User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08680"/>
          </a:xfrm>
        </p:spPr>
        <p:txBody>
          <a:bodyPr/>
          <a:lstStyle/>
          <a:p>
            <a:r>
              <a:rPr lang="en-US" dirty="0"/>
              <a:t>Motivation for Multi-tenant applications</a:t>
            </a:r>
          </a:p>
          <a:p>
            <a:r>
              <a:rPr lang="en-US" dirty="0"/>
              <a:t>Understanding Fabric User API Architecture</a:t>
            </a:r>
          </a:p>
          <a:p>
            <a:r>
              <a:rPr lang="en-US" dirty="0"/>
              <a:t>Authentication and Access Token Acquisition</a:t>
            </a:r>
          </a:p>
          <a:p>
            <a:r>
              <a:rPr lang="en-US" dirty="0"/>
              <a:t>Viewing and Creating Fabric Workspaces</a:t>
            </a:r>
          </a:p>
          <a:p>
            <a:r>
              <a:rPr lang="en-US" dirty="0"/>
              <a:t>Configuring Access by Assigning Workspace Roles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9213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CEAB-6E7C-C02F-7C2B-8245905C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On-demand Spark Job to Run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D79A9-19E3-5290-01FA-CC1930473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54819"/>
          </a:xfrm>
        </p:spPr>
        <p:txBody>
          <a:bodyPr/>
          <a:lstStyle/>
          <a:p>
            <a:r>
              <a:rPr lang="en-US" dirty="0"/>
              <a:t>Use POST command to </a:t>
            </a:r>
            <a:r>
              <a:rPr lang="en-US" sz="2000" b="1" dirty="0">
                <a:solidFill>
                  <a:srgbClr val="6C0000"/>
                </a:solidFill>
              </a:rPr>
              <a:t>Job Scheduler - Run On Demand Item Job</a:t>
            </a:r>
            <a:r>
              <a:rPr lang="en-US" dirty="0"/>
              <a:t> API</a:t>
            </a:r>
          </a:p>
          <a:p>
            <a:pPr lvl="1"/>
            <a:r>
              <a:rPr lang="en-US" sz="1800" b="1" dirty="0"/>
              <a:t>/workspaces/</a:t>
            </a:r>
            <a:r>
              <a:rPr lang="en-US" sz="1600" dirty="0"/>
              <a:t>{WORKSPACE_ID}</a:t>
            </a:r>
            <a:r>
              <a:rPr lang="en-US" sz="1800" b="1" dirty="0"/>
              <a:t>/items/</a:t>
            </a:r>
            <a:r>
              <a:rPr lang="en-US" sz="1600" dirty="0"/>
              <a:t>{NOTEBOOK_ID}</a:t>
            </a:r>
            <a:r>
              <a:rPr lang="en-US" sz="1800" b="1" dirty="0"/>
              <a:t>/jobs/</a:t>
            </a:r>
            <a:r>
              <a:rPr lang="en-US" sz="1800" b="1" dirty="0" err="1"/>
              <a:t>instances</a:t>
            </a:r>
            <a:r>
              <a:rPr lang="en-US" sz="1800" b="1" dirty="0" err="1">
                <a:solidFill>
                  <a:schemeClr val="accent4">
                    <a:lumMod val="75000"/>
                  </a:schemeClr>
                </a:solidFill>
              </a:rPr>
              <a:t>?jobType</a:t>
            </a:r>
            <a:r>
              <a:rPr lang="en-US" sz="1800" b="1" dirty="0"/>
              <a:t>=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RunNotebook</a:t>
            </a:r>
            <a:endParaRPr lang="en-US" sz="1800" b="1" dirty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Response returns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Retry-After</a:t>
            </a:r>
            <a:r>
              <a:rPr lang="en-US" dirty="0"/>
              <a:t> headers similar to long running operation</a:t>
            </a:r>
          </a:p>
          <a:p>
            <a:pPr lvl="1"/>
            <a:endParaRPr lang="en-US" dirty="0"/>
          </a:p>
          <a:p>
            <a:r>
              <a:rPr lang="en-US" dirty="0"/>
              <a:t>Checking on a job status by executing GET request on URL in </a:t>
            </a:r>
            <a:r>
              <a:rPr lang="en-US" sz="20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 response</a:t>
            </a:r>
          </a:p>
          <a:p>
            <a:pPr lvl="1"/>
            <a:r>
              <a:rPr lang="en-US" dirty="0"/>
              <a:t>Allows you to see if job has completed or still in progress</a:t>
            </a:r>
          </a:p>
          <a:p>
            <a:pPr lvl="1"/>
            <a:r>
              <a:rPr lang="en-US" dirty="0"/>
              <a:t>Currently uses InProgress and Completed</a:t>
            </a:r>
          </a:p>
          <a:p>
            <a:pPr lvl="1"/>
            <a:r>
              <a:rPr lang="en-US" dirty="0"/>
              <a:t>Should be updated to Running and Succeeded instead for consistency with long running ops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007AC-95F3-DBBF-3C17-8428CB408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06" y="4640326"/>
            <a:ext cx="3124471" cy="1630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A67B9-60C2-D4FE-22A4-F4EC9A538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249" y="4632705"/>
            <a:ext cx="3048264" cy="16384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409744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824C3E4-AC18-AC90-FE17-9D6C4DD195B1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A8C7-66ED-A6A8-A2E0-8353C1AC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952AF-CA40-886F-AFFB-B2B80544B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Data in lakehouse tables accessible through SQL endpoint</a:t>
            </a:r>
          </a:p>
          <a:p>
            <a:pPr lvl="1"/>
            <a:r>
              <a:rPr lang="en-US" dirty="0"/>
              <a:t>SQL endpoint automatically created when you add tables to lakehouse</a:t>
            </a:r>
          </a:p>
          <a:p>
            <a:pPr lvl="1"/>
            <a:r>
              <a:rPr lang="en-US" dirty="0"/>
              <a:t>SQL endpoint of Lakehouse provides read-only access for executing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70B2C-EA54-A04F-F529-4B10E4B395E2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2022A-9C1A-C8E5-F968-A01274702B7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F5836-E13C-D342-3170-3C3D268E55B0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B5F36E-8281-BE2B-2B69-3430F82A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06606A0-AE80-C9CE-7205-66FD77128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B411E6-C9F0-30C4-C362-1008E0A52F18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2937FD-5A4E-0E3E-7BDD-A1AA1D6C030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F04717-5085-C94F-4FE9-FB7741F1E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2FBF86-FA9B-E17A-5F25-BFC3DD124D2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1FFB32-83EC-3E0B-FAC0-BB0533E05E67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662DD4-0D69-32E2-9C89-BE08F4E67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A54588-C7DF-08C7-F37B-E1282B3EBC08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D94DD-46F0-07FC-B848-E6B1E886D859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A84A127-FBF3-A3A7-3531-0F788C30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EDFFCE-9288-10C4-666D-B878C95CF3CE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zzzz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507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Creating semantic model on lakehouse tables uses DirectLake mode</a:t>
            </a:r>
          </a:p>
          <a:p>
            <a:pPr lvl="1"/>
            <a:r>
              <a:rPr lang="en-US" dirty="0"/>
              <a:t>Creating model allow you to define relationships, measures, hierarchies, etc.</a:t>
            </a:r>
          </a:p>
          <a:p>
            <a:pPr lvl="1"/>
            <a:r>
              <a:rPr lang="en-US" dirty="0"/>
              <a:t>Model created by passing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model.bim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Create Item</a:t>
            </a:r>
            <a:r>
              <a:rPr lang="en-US" dirty="0"/>
              <a:t>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326055" y="2782990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337626" y="2937797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480592" y="2937797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606711" y="3324333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363061" y="4151405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293" y="3309456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2637" y="2961452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6644" y="2988492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2038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8260-079D-FFCE-E9B8-5DFE886B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Creating and Exposing Power BI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BB0D2-4B2F-8238-DCAD-FA6F9BB04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Reports can be built on top of DirectLake models</a:t>
            </a:r>
          </a:p>
          <a:p>
            <a:pPr lvl="1"/>
            <a:r>
              <a:rPr lang="en-US" dirty="0"/>
              <a:t>Power BI reports can provide rich interactive experience for users</a:t>
            </a:r>
          </a:p>
          <a:p>
            <a:pPr lvl="1"/>
            <a:r>
              <a:rPr lang="en-US" dirty="0"/>
              <a:t>Report can be made accessible to licensed users through Power BI service</a:t>
            </a:r>
          </a:p>
          <a:p>
            <a:pPr lvl="1"/>
            <a:r>
              <a:rPr lang="en-US" dirty="0"/>
              <a:t>Report can be made accessible to licensed users through User-Owns-Data embedding</a:t>
            </a:r>
          </a:p>
          <a:p>
            <a:pPr lvl="1"/>
            <a:r>
              <a:rPr lang="en-US" dirty="0"/>
              <a:t>Report </a:t>
            </a:r>
            <a:r>
              <a:rPr lang="en-US" b="1" dirty="0">
                <a:solidFill>
                  <a:srgbClr val="8A0000"/>
                </a:solidFill>
              </a:rPr>
              <a:t>cannot yet</a:t>
            </a:r>
            <a:r>
              <a:rPr lang="en-US" dirty="0"/>
              <a:t> be made accessible to external users through Apps-Owns-Data embedding</a:t>
            </a:r>
          </a:p>
          <a:p>
            <a:pPr lv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F5DAAF-A28F-F44B-FB7F-6D1626264564}"/>
              </a:ext>
            </a:extLst>
          </p:cNvPr>
          <p:cNvSpPr/>
          <p:nvPr/>
        </p:nvSpPr>
        <p:spPr>
          <a:xfrm>
            <a:off x="692522" y="3387142"/>
            <a:ext cx="9202878" cy="3115963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B022A5-ECEC-661B-939B-9CE21E05458D}"/>
              </a:ext>
            </a:extLst>
          </p:cNvPr>
          <p:cNvSpPr/>
          <p:nvPr/>
        </p:nvSpPr>
        <p:spPr bwMode="auto">
          <a:xfrm>
            <a:off x="4085488" y="3539012"/>
            <a:ext cx="4347911" cy="25805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02143-545D-910B-76F3-1AFAD8031FED}"/>
              </a:ext>
            </a:extLst>
          </p:cNvPr>
          <p:cNvSpPr/>
          <p:nvPr/>
        </p:nvSpPr>
        <p:spPr bwMode="auto">
          <a:xfrm>
            <a:off x="886332" y="3566124"/>
            <a:ext cx="2290942" cy="25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A17243-02C4-984B-D13D-7C313C543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11"/>
          <a:stretch/>
        </p:blipFill>
        <p:spPr>
          <a:xfrm>
            <a:off x="1063526" y="4007000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AD02ABA-B86A-8162-C949-E11D78237E00}"/>
              </a:ext>
            </a:extLst>
          </p:cNvPr>
          <p:cNvSpPr/>
          <p:nvPr/>
        </p:nvSpPr>
        <p:spPr bwMode="auto">
          <a:xfrm rot="5400000">
            <a:off x="2341123" y="4560329"/>
            <a:ext cx="2580516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272284-ED73-C499-1D62-8F9B3572D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487" y="3908178"/>
            <a:ext cx="4347911" cy="2211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9A453A4-DE00-288A-1C8D-7CDFB1B37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4649" y="3566124"/>
            <a:ext cx="278348" cy="28704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DCEC9E7-8E75-E501-4AFB-567974E6C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332" y="3579290"/>
            <a:ext cx="354389" cy="28336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2DFC81A-EC44-1095-829C-40EE7B705876}"/>
              </a:ext>
            </a:extLst>
          </p:cNvPr>
          <p:cNvGrpSpPr/>
          <p:nvPr/>
        </p:nvGrpSpPr>
        <p:grpSpPr>
          <a:xfrm>
            <a:off x="9599915" y="3581874"/>
            <a:ext cx="2266471" cy="677461"/>
            <a:chOff x="7009327" y="3248003"/>
            <a:chExt cx="2266471" cy="677461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AA3CD8B-4D7D-E001-B988-233ADC573107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1C6A228-8979-6EE1-E5B0-73D226F1D95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441017C-0344-B330-A659-3911F44D7910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4" name="Graphic 43" descr="Users">
                <a:extLst>
                  <a:ext uri="{FF2B5EF4-FFF2-40B4-BE49-F238E27FC236}">
                    <a16:creationId xmlns:a16="http://schemas.microsoft.com/office/drawing/2014/main" id="{44D17607-DAB9-D0A4-5A83-052E815F8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DD7A4C4-2176-D906-FE5D-2169DCAA64C3}"/>
              </a:ext>
            </a:extLst>
          </p:cNvPr>
          <p:cNvGrpSpPr/>
          <p:nvPr/>
        </p:nvGrpSpPr>
        <p:grpSpPr>
          <a:xfrm>
            <a:off x="9656040" y="4518589"/>
            <a:ext cx="2266471" cy="677461"/>
            <a:chOff x="7009327" y="3248003"/>
            <a:chExt cx="2266471" cy="67746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71ABD34-E535-F4A7-AAF7-1303553AE77B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D578239-AD03-50FA-9EAD-89158EF54F89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FF071B9-7D08-45B4-85F5-A22870029DB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1" name="Graphic 50" descr="Users">
                <a:extLst>
                  <a:ext uri="{FF2B5EF4-FFF2-40B4-BE49-F238E27FC236}">
                    <a16:creationId xmlns:a16="http://schemas.microsoft.com/office/drawing/2014/main" id="{02CB4260-87C3-9711-7591-4A50CEA61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C624BBD-269A-6EF2-5D24-F153D7D578EE}"/>
              </a:ext>
            </a:extLst>
          </p:cNvPr>
          <p:cNvGrpSpPr/>
          <p:nvPr/>
        </p:nvGrpSpPr>
        <p:grpSpPr>
          <a:xfrm>
            <a:off x="9658727" y="5486406"/>
            <a:ext cx="2266471" cy="677461"/>
            <a:chOff x="7009327" y="3248003"/>
            <a:chExt cx="2266471" cy="677461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8CF5FCB-2414-338B-C262-481DCA002607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16BE749-C787-6D03-D698-1C7247D9300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AB84FA7-6FB4-00C7-60F4-3FC9A21B146C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6" name="Graphic 55" descr="Users">
                <a:extLst>
                  <a:ext uri="{FF2B5EF4-FFF2-40B4-BE49-F238E27FC236}">
                    <a16:creationId xmlns:a16="http://schemas.microsoft.com/office/drawing/2014/main" id="{EE410E1F-2F5F-58BF-2B17-C31EF3FC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A19596-2D48-D340-069B-C22AAF5877A0}"/>
              </a:ext>
            </a:extLst>
          </p:cNvPr>
          <p:cNvGrpSpPr/>
          <p:nvPr/>
        </p:nvGrpSpPr>
        <p:grpSpPr>
          <a:xfrm>
            <a:off x="8375373" y="3545699"/>
            <a:ext cx="1172717" cy="640918"/>
            <a:chOff x="8375373" y="3545699"/>
            <a:chExt cx="1172717" cy="6409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09A6AF6-09D5-6289-E4F4-8A7321283AE5}"/>
                </a:ext>
              </a:extLst>
            </p:cNvPr>
            <p:cNvGrpSpPr/>
            <p:nvPr/>
          </p:nvGrpSpPr>
          <p:grpSpPr>
            <a:xfrm>
              <a:off x="8907172" y="3545699"/>
              <a:ext cx="640918" cy="640918"/>
              <a:chOff x="10453309" y="3176803"/>
              <a:chExt cx="640918" cy="64091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B1B42E-C703-28A2-155E-5DAABF3A2278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AE91310-D397-D3D7-C625-37FB76649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AB0BEE-711B-03E6-554B-8A47FD0522E0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9500FC1-C9DC-A69F-1B03-81409588A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5373" y="3896653"/>
              <a:ext cx="538432" cy="23835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B4CDA21-DF74-31DD-1C4D-B698A1A10121}"/>
              </a:ext>
            </a:extLst>
          </p:cNvPr>
          <p:cNvGrpSpPr/>
          <p:nvPr/>
        </p:nvGrpSpPr>
        <p:grpSpPr>
          <a:xfrm>
            <a:off x="8375373" y="4518589"/>
            <a:ext cx="1172717" cy="640918"/>
            <a:chOff x="8375373" y="4518589"/>
            <a:chExt cx="1172717" cy="64091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47406E-5776-16DA-5A5A-E243A0B378A5}"/>
                </a:ext>
              </a:extLst>
            </p:cNvPr>
            <p:cNvGrpSpPr/>
            <p:nvPr/>
          </p:nvGrpSpPr>
          <p:grpSpPr>
            <a:xfrm>
              <a:off x="8907172" y="4518589"/>
              <a:ext cx="640918" cy="640918"/>
              <a:chOff x="10453309" y="3176803"/>
              <a:chExt cx="640918" cy="64091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62BE7E-AC43-AE94-BF35-23C0EB7217F1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14AAD737-7616-633D-A428-CE6A00947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676E0C-4152-7D2F-7B95-2683AD2472D9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7327BA4-8CF5-E04C-AAB6-6ACAC4F555B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8375373" y="4839048"/>
              <a:ext cx="531799" cy="5444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AF6ED1-3E68-976F-E4C4-B53065836C4F}"/>
              </a:ext>
            </a:extLst>
          </p:cNvPr>
          <p:cNvGrpSpPr/>
          <p:nvPr/>
        </p:nvGrpSpPr>
        <p:grpSpPr>
          <a:xfrm>
            <a:off x="8392264" y="5491479"/>
            <a:ext cx="1155826" cy="640918"/>
            <a:chOff x="8392264" y="5491479"/>
            <a:chExt cx="1155826" cy="64091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DEFFDAE-C04B-323F-1FC7-BAAB9D11400F}"/>
                </a:ext>
              </a:extLst>
            </p:cNvPr>
            <p:cNvGrpSpPr/>
            <p:nvPr/>
          </p:nvGrpSpPr>
          <p:grpSpPr>
            <a:xfrm>
              <a:off x="8907172" y="5491479"/>
              <a:ext cx="640918" cy="640918"/>
              <a:chOff x="10453309" y="3176803"/>
              <a:chExt cx="640918" cy="64091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DA0283-765B-2DA4-D9FB-AF8A4FAE18B9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65CB15B0-93A0-4C43-BE73-57B8DBCE9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7FBEFF-5C6E-11DE-C1A7-59E709541723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AE16B0-1EC6-0E5D-B276-33A4CBA2203F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 flipV="1">
              <a:off x="8392264" y="5678641"/>
              <a:ext cx="514908" cy="13329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9019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Connections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Other Fabric End-to-End Automation Flow Scenarios</a:t>
            </a:r>
          </a:p>
          <a:p>
            <a:r>
              <a:rPr lang="en-US" dirty="0"/>
              <a:t>Using Power BI Embedding with Fabric</a:t>
            </a:r>
          </a:p>
        </p:txBody>
      </p:sp>
    </p:spTree>
    <p:extLst>
      <p:ext uri="{BB962C8B-B14F-4D97-AF65-F5344CB8AC3E}">
        <p14:creationId xmlns:p14="http://schemas.microsoft.com/office/powerpoint/2010/main" val="9532982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5398-94F2-FD09-3C18-D84E4DAB1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Provisioning Data Warehouse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646FA-74FC-A933-3A79-1DF7B213F0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62705"/>
          </a:xfrm>
        </p:spPr>
        <p:txBody>
          <a:bodyPr/>
          <a:lstStyle/>
          <a:p>
            <a:r>
              <a:rPr lang="en-US" dirty="0"/>
              <a:t>Steps in provisioning a data warehouse</a:t>
            </a:r>
          </a:p>
          <a:p>
            <a:pPr lvl="1"/>
            <a:r>
              <a:rPr lang="en-US" dirty="0"/>
              <a:t>Create workspace associated with premium capacity</a:t>
            </a:r>
          </a:p>
          <a:p>
            <a:pPr lvl="1"/>
            <a:r>
              <a:rPr lang="en-US" dirty="0"/>
              <a:t>Create lakehouse name staging</a:t>
            </a:r>
          </a:p>
          <a:p>
            <a:pPr lvl="1"/>
            <a:r>
              <a:rPr lang="en-US" dirty="0"/>
              <a:t>Create and run notebook to populate staging lakehouse with tables</a:t>
            </a:r>
          </a:p>
          <a:p>
            <a:pPr lvl="1"/>
            <a:r>
              <a:rPr lang="en-US" dirty="0"/>
              <a:t>Create data warehouse</a:t>
            </a:r>
          </a:p>
          <a:p>
            <a:pPr lvl="1"/>
            <a:r>
              <a:rPr lang="en-US" dirty="0"/>
              <a:t>Connect to SQL endpoint of data warehouse</a:t>
            </a:r>
          </a:p>
          <a:p>
            <a:pPr lvl="1"/>
            <a:r>
              <a:rPr lang="en-US" dirty="0"/>
              <a:t>Execute SQL to create stored procedures</a:t>
            </a:r>
          </a:p>
          <a:p>
            <a:pPr lvl="1"/>
            <a:r>
              <a:rPr lang="en-US" dirty="0"/>
              <a:t>Execute stored procedure to create 4 tables</a:t>
            </a:r>
          </a:p>
          <a:p>
            <a:pPr lvl="1"/>
            <a:r>
              <a:rPr lang="en-US" dirty="0"/>
              <a:t>Execute 4 stored procedures to populate each of the 4 tables</a:t>
            </a:r>
          </a:p>
          <a:p>
            <a:pPr lvl="1"/>
            <a:r>
              <a:rPr lang="en-US" dirty="0"/>
              <a:t>Create semantic model on top of warehouse tables</a:t>
            </a:r>
          </a:p>
          <a:p>
            <a:pPr lvl="1"/>
            <a:r>
              <a:rPr lang="en-US" dirty="0"/>
              <a:t>Create report which is bound to semantic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8799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133F-3523-AF02-62E6-8FDAA2D2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Populating Data Warehouse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BE5B5-7CAE-7D87-3A65-78C872F4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43" y="1009876"/>
            <a:ext cx="8276907" cy="598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872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6781-C1A4-AA0A-9EAE-3B2C9369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68A98-B196-1A98-DD17-27E4E0AD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22" y="1225926"/>
            <a:ext cx="7803242" cy="55780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642950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Connections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Other Fabric End-to-End Automation Flow Scenarios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Using Power BI Embedding with Fabric</a:t>
            </a:r>
          </a:p>
        </p:txBody>
      </p:sp>
    </p:spTree>
    <p:extLst>
      <p:ext uri="{BB962C8B-B14F-4D97-AF65-F5344CB8AC3E}">
        <p14:creationId xmlns:p14="http://schemas.microsoft.com/office/powerpoint/2010/main" val="284164220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Connections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Other Fabric End-to-End Automation Flow Scenarios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Using Power BI Embedding with Fabric</a:t>
            </a:r>
          </a:p>
        </p:txBody>
      </p:sp>
    </p:spTree>
    <p:extLst>
      <p:ext uri="{BB962C8B-B14F-4D97-AF65-F5344CB8AC3E}">
        <p14:creationId xmlns:p14="http://schemas.microsoft.com/office/powerpoint/2010/main" val="34008370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Developing Multi-tenant Applications in Fabric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00438"/>
          </a:xfrm>
        </p:spPr>
        <p:txBody>
          <a:bodyPr/>
          <a:lstStyle/>
          <a:p>
            <a:r>
              <a:rPr lang="en-US" dirty="0"/>
              <a:t>Multi-tenant application is responsible for creating and managing customer tenants</a:t>
            </a:r>
          </a:p>
          <a:p>
            <a:pPr lvl="1"/>
            <a:r>
              <a:rPr lang="en-US" dirty="0"/>
              <a:t>Customer tenant created using one or more Fabric workspaces</a:t>
            </a:r>
          </a:p>
          <a:p>
            <a:pPr lvl="1"/>
            <a:r>
              <a:rPr lang="en-US" dirty="0"/>
              <a:t>Developer uses Fabric User APIs to create and configure workspace items</a:t>
            </a:r>
          </a:p>
          <a:p>
            <a:pPr lvl="1"/>
            <a:r>
              <a:rPr lang="en-US" dirty="0"/>
              <a:t>Workspace items include lakehouses, notebooks, semantic models and reports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3320744" y="2826946"/>
            <a:ext cx="4288747" cy="405659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Azure AD Tenant Owned by ISV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F96D14-4341-7809-7CC9-DC6DC5946AA1}"/>
              </a:ext>
            </a:extLst>
          </p:cNvPr>
          <p:cNvGrpSpPr/>
          <p:nvPr/>
        </p:nvGrpSpPr>
        <p:grpSpPr>
          <a:xfrm>
            <a:off x="2098118" y="2931147"/>
            <a:ext cx="5282620" cy="1775371"/>
            <a:chOff x="2140158" y="3056068"/>
            <a:chExt cx="5282620" cy="1865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3582298" y="3056068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01 Tenant Workspace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AE748E-DC91-5E00-8C2D-8373DDF777EB}"/>
                </a:ext>
              </a:extLst>
            </p:cNvPr>
            <p:cNvCxnSpPr>
              <a:cxnSpLocks/>
              <a:stCxn id="22" idx="3"/>
              <a:endCxn id="7" idx="1"/>
            </p:cNvCxnSpPr>
            <p:nvPr/>
          </p:nvCxnSpPr>
          <p:spPr>
            <a:xfrm flipV="1">
              <a:off x="2140158" y="3599400"/>
              <a:ext cx="1442140" cy="132258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926336" y="4210409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FE8D00-EBEE-E233-F08E-164D65BA9043}"/>
              </a:ext>
            </a:extLst>
          </p:cNvPr>
          <p:cNvGrpSpPr/>
          <p:nvPr/>
        </p:nvGrpSpPr>
        <p:grpSpPr>
          <a:xfrm>
            <a:off x="3920462" y="3227023"/>
            <a:ext cx="640918" cy="616465"/>
            <a:chOff x="7950448" y="3176803"/>
            <a:chExt cx="640918" cy="6409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7950448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50985" y="3330951"/>
              <a:ext cx="427279" cy="4406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EBBEF8-21AE-A83A-AF11-7CD272DE9A5D}"/>
                </a:ext>
              </a:extLst>
            </p:cNvPr>
            <p:cNvSpPr txBox="1"/>
            <p:nvPr/>
          </p:nvSpPr>
          <p:spPr>
            <a:xfrm>
              <a:off x="7950448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lakehouse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4754749" y="3227023"/>
            <a:ext cx="640918" cy="616465"/>
            <a:chOff x="8784735" y="3176803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5589036" y="3227023"/>
            <a:ext cx="640918" cy="616465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6423323" y="3227023"/>
            <a:ext cx="640918" cy="616465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121641-C034-8130-D148-E2B1975D5934}"/>
              </a:ext>
            </a:extLst>
          </p:cNvPr>
          <p:cNvGrpSpPr/>
          <p:nvPr/>
        </p:nvGrpSpPr>
        <p:grpSpPr>
          <a:xfrm>
            <a:off x="7161172" y="3086791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6BA5497-F5D4-4958-ABF9-8C1F028FE506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4459AF-185C-4E62-ADCB-5ED673BA9AD9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97F47A0D-D2F5-4305-B806-110BA1246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0F700E-C6E8-72A9-4C1E-FF796B39B731}"/>
              </a:ext>
            </a:extLst>
          </p:cNvPr>
          <p:cNvGrpSpPr/>
          <p:nvPr/>
        </p:nvGrpSpPr>
        <p:grpSpPr>
          <a:xfrm>
            <a:off x="2098118" y="4137545"/>
            <a:ext cx="5293377" cy="1045203"/>
            <a:chOff x="2140158" y="4290086"/>
            <a:chExt cx="5293377" cy="10866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D91D24A-6BCD-DCB1-C8CC-1D49394638D8}"/>
                </a:ext>
              </a:extLst>
            </p:cNvPr>
            <p:cNvSpPr/>
            <p:nvPr/>
          </p:nvSpPr>
          <p:spPr>
            <a:xfrm>
              <a:off x="3593055" y="4290086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02 Tenant Workspace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9E96EB3-7A68-831E-2A83-9363BD602B9E}"/>
                </a:ext>
              </a:extLst>
            </p:cNvPr>
            <p:cNvGrpSpPr/>
            <p:nvPr/>
          </p:nvGrpSpPr>
          <p:grpSpPr>
            <a:xfrm>
              <a:off x="3950527" y="4611215"/>
              <a:ext cx="3143779" cy="640918"/>
              <a:chOff x="8017204" y="4275816"/>
              <a:chExt cx="3143779" cy="64091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B85D18E-5559-EBFB-D365-142D4F1DF69C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02CDC88-EA16-B26E-BB99-7B495FEAC336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D09FCCF1-7C13-5F76-E307-120CB31939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7C3C2CB-D53C-0F61-785C-E58154D00E32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D7D21FE-D07B-DFA6-B6F3-8EAB715C33B3}"/>
                  </a:ext>
                </a:extLst>
              </p:cNvPr>
              <p:cNvGrpSpPr/>
              <p:nvPr/>
            </p:nvGrpSpPr>
            <p:grpSpPr>
              <a:xfrm>
                <a:off x="8851491" y="4275816"/>
                <a:ext cx="640918" cy="640918"/>
                <a:chOff x="8784735" y="3176803"/>
                <a:chExt cx="640918" cy="640918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C151068-6F2B-F814-32DD-48322A5E12F7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88F00490-6A43-B4FC-6917-FADC6BC354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C3E974D-26AC-1BF0-B9E9-480D2AED8802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1DED76-0800-D6C4-C50A-5A914FC00E58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346EDD2-1580-D0C2-7B46-F1DDAEE0921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9" name="Graphic 48">
                  <a:extLst>
                    <a:ext uri="{FF2B5EF4-FFF2-40B4-BE49-F238E27FC236}">
                      <a16:creationId xmlns:a16="http://schemas.microsoft.com/office/drawing/2014/main" id="{0BFCDDDC-BFD7-A235-5945-513618B259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1BE4CBF-E374-C748-A6A3-382F7801DBC6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A958AE1-A975-5968-9D5E-4C8AD6D20AA9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8"/>
                <a:chOff x="10453309" y="3176803"/>
                <a:chExt cx="640918" cy="640918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235C9B6-0E88-ED02-526E-C1F562B7EE11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17BB639C-6F87-6835-BC7A-A20D261F8E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639B8E-1224-5724-9BDA-B6CBB735AA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7F8524B-7D68-44F7-EFC9-1CA1857BF37A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 flipV="1">
              <a:off x="2140158" y="4833415"/>
              <a:ext cx="1452897" cy="2754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E075C40-1E13-30EA-755F-57A8EC1B5DEC}"/>
              </a:ext>
            </a:extLst>
          </p:cNvPr>
          <p:cNvGrpSpPr/>
          <p:nvPr/>
        </p:nvGrpSpPr>
        <p:grpSpPr>
          <a:xfrm>
            <a:off x="7144963" y="4368231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DDC2011-5F99-E6D5-7D32-D29F00FE21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68AF7CE-3CDF-4DF8-3794-2F33B4D12077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71D1643-926F-2E64-5C15-11654435FCA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87FC57FE-39AD-C8CD-19A3-5145D3379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B3ACD1-8278-1ABC-688A-5FC282E6D504}"/>
              </a:ext>
            </a:extLst>
          </p:cNvPr>
          <p:cNvGrpSpPr/>
          <p:nvPr/>
        </p:nvGrpSpPr>
        <p:grpSpPr>
          <a:xfrm>
            <a:off x="2098118" y="4706518"/>
            <a:ext cx="5285474" cy="1676574"/>
            <a:chOff x="2147813" y="4958046"/>
            <a:chExt cx="5285474" cy="1723221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8DDDFB8-9414-4713-A2BB-8B6F0268F610}"/>
                </a:ext>
              </a:extLst>
            </p:cNvPr>
            <p:cNvSpPr/>
            <p:nvPr/>
          </p:nvSpPr>
          <p:spPr>
            <a:xfrm>
              <a:off x="3603565" y="5594605"/>
              <a:ext cx="3829722" cy="1086662"/>
            </a:xfrm>
            <a:prstGeom prst="rect">
              <a:avLst/>
            </a:prstGeom>
            <a:solidFill>
              <a:srgbClr val="F3FF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>
                  <a:solidFill>
                    <a:schemeClr val="bg2">
                      <a:lumMod val="65000"/>
                    </a:schemeClr>
                  </a:solidFill>
                </a:rPr>
                <a:t>Customer N Tenant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FD98091-2A6D-4FA1-90E8-6315B779C30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2147813" y="4958046"/>
              <a:ext cx="1392445" cy="107834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B359485-023A-0EB7-7091-15453F3EF456}"/>
                </a:ext>
              </a:extLst>
            </p:cNvPr>
            <p:cNvGrpSpPr/>
            <p:nvPr/>
          </p:nvGrpSpPr>
          <p:grpSpPr>
            <a:xfrm>
              <a:off x="3948659" y="5928403"/>
              <a:ext cx="3143779" cy="640919"/>
              <a:chOff x="8017204" y="4275816"/>
              <a:chExt cx="3143779" cy="64091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ECD60F-5DA2-AEB7-A5CA-0674AA34BC6B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5381C42-DC9D-FB39-646B-BB10BCCC17D2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4" name="Graphic 73">
                  <a:extLst>
                    <a:ext uri="{FF2B5EF4-FFF2-40B4-BE49-F238E27FC236}">
                      <a16:creationId xmlns:a16="http://schemas.microsoft.com/office/drawing/2014/main" id="{25412581-D9AA-3CF1-26B8-014C76B66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708A867-0809-F6C8-8982-77D1C10B1781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2A8CF57-A3FD-CEDB-8AA9-E5AD555FBFA6}"/>
                  </a:ext>
                </a:extLst>
              </p:cNvPr>
              <p:cNvGrpSpPr/>
              <p:nvPr/>
            </p:nvGrpSpPr>
            <p:grpSpPr>
              <a:xfrm>
                <a:off x="8851491" y="4275817"/>
                <a:ext cx="640918" cy="640918"/>
                <a:chOff x="8784735" y="3176804"/>
                <a:chExt cx="640918" cy="640918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940D837-DB89-9712-D103-A4784F316AB5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4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928BBACC-9B05-2E8A-8938-673ECC836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2D4AA9F-62D9-E7BE-0176-9895B30161DA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AD3BA0C-96FE-C9BB-C905-1C9118AEA55C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D7431DF-C063-8FE0-151F-E38E8162644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8" name="Graphic 67">
                  <a:extLst>
                    <a:ext uri="{FF2B5EF4-FFF2-40B4-BE49-F238E27FC236}">
                      <a16:creationId xmlns:a16="http://schemas.microsoft.com/office/drawing/2014/main" id="{FC927CB8-88AF-9DF3-A736-744BB85984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C1A14D2-0021-C5CB-433F-C602E6C66378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C181FDD-C13A-CC09-A2E1-63D4B376E185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7"/>
                <a:chOff x="10453309" y="3176803"/>
                <a:chExt cx="640918" cy="640917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5416B610-704D-3117-DD77-AFA56AF13050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64266B9D-C7D4-8EB3-40FE-D95F6016F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3600FED-E999-93C8-3B9A-1FC77B0910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74EF2D-41E6-FFF3-5726-96674C886CAB}"/>
              </a:ext>
            </a:extLst>
          </p:cNvPr>
          <p:cNvGrpSpPr/>
          <p:nvPr/>
        </p:nvGrpSpPr>
        <p:grpSpPr>
          <a:xfrm>
            <a:off x="7155473" y="5540182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EACF7FA-0534-EF9D-205A-4794EE83A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AB8E4D9-B416-1EEB-8D42-D6CEF8AA5CB1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8ED5FF1-F34B-2FF9-9C30-70597AD99CB6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A70DE50B-1FBC-F325-EDBE-578380E99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9363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glass object&#10;&#10;Description automatically generated">
            <a:extLst>
              <a:ext uri="{FF2B5EF4-FFF2-40B4-BE49-F238E27FC236}">
                <a16:creationId xmlns:a16="http://schemas.microsoft.com/office/drawing/2014/main" id="{42948465-7CC5-6D62-1194-315B9B53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" y="21957"/>
            <a:ext cx="12395675" cy="697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5929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card&#10;&#10;Description automatically generated">
            <a:extLst>
              <a:ext uri="{FF2B5EF4-FFF2-40B4-BE49-F238E27FC236}">
                <a16:creationId xmlns:a16="http://schemas.microsoft.com/office/drawing/2014/main" id="{BC2FAE5A-8DAA-44DB-4712-1903AD221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0830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D082EE-AB5F-0AFD-DA24-18EBD1129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3431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survey&#10;&#10;Description automatically generated">
            <a:extLst>
              <a:ext uri="{FF2B5EF4-FFF2-40B4-BE49-F238E27FC236}">
                <a16:creationId xmlns:a16="http://schemas.microsoft.com/office/drawing/2014/main" id="{7B5438EF-6F88-E699-E43D-DCCFB60C3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176"/>
            <a:ext cx="12436475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7039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39E3295D-09B9-AD17-A266-3B35472B7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" y="8150"/>
            <a:ext cx="12420223" cy="69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1263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oup of people on stage&#10;&#10;Description automatically generated">
            <a:extLst>
              <a:ext uri="{FF2B5EF4-FFF2-40B4-BE49-F238E27FC236}">
                <a16:creationId xmlns:a16="http://schemas.microsoft.com/office/drawing/2014/main" id="{97107F9A-7FDA-A65D-7DA7-7FB9F51D8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945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BF4B-DF0D-3ACF-907A-3DA26085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Developer APIs used in Fabric Software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60F71-1210-63CF-E5FC-613466E29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816703"/>
          </a:xfrm>
        </p:spPr>
        <p:txBody>
          <a:bodyPr/>
          <a:lstStyle/>
          <a:p>
            <a:r>
              <a:rPr lang="en-US" dirty="0"/>
              <a:t>Fabric User API</a:t>
            </a:r>
          </a:p>
          <a:p>
            <a:pPr lvl="1"/>
            <a:r>
              <a:rPr lang="en-US" dirty="0"/>
              <a:t>New REST API introduced with the Fabric platform to create workspaces and workspace items</a:t>
            </a:r>
          </a:p>
          <a:p>
            <a:pPr>
              <a:lnSpc>
                <a:spcPct val="150000"/>
              </a:lnSpc>
            </a:pPr>
            <a:r>
              <a:rPr lang="en-US" dirty="0"/>
              <a:t>Power BI REST API</a:t>
            </a:r>
          </a:p>
          <a:p>
            <a:pPr lvl="1"/>
            <a:r>
              <a:rPr lang="en-US" dirty="0"/>
              <a:t>REST API used to patch credentials, refresh semantic models and to generate embed tokens</a:t>
            </a:r>
          </a:p>
          <a:p>
            <a:pPr>
              <a:lnSpc>
                <a:spcPct val="150000"/>
              </a:lnSpc>
            </a:pPr>
            <a:r>
              <a:rPr lang="en-US" dirty="0"/>
              <a:t>Spark APIs</a:t>
            </a:r>
          </a:p>
          <a:p>
            <a:pPr lvl="1"/>
            <a:r>
              <a:rPr lang="en-US" dirty="0"/>
              <a:t>Powerful APIs and libraries for data ingestion and data transformation accessible in Fabric Notebooks </a:t>
            </a:r>
          </a:p>
          <a:p>
            <a:pPr>
              <a:lnSpc>
                <a:spcPct val="150000"/>
              </a:lnSpc>
            </a:pPr>
            <a:r>
              <a:rPr lang="en-US" dirty="0"/>
              <a:t>ADLS Gen2 API</a:t>
            </a:r>
          </a:p>
          <a:p>
            <a:pPr lvl="1"/>
            <a:r>
              <a:rPr lang="en-US" dirty="0"/>
              <a:t>REST API used to upload and read files in Azure Data Lake storage (ADLS Gen2) and in OneLake storage</a:t>
            </a:r>
          </a:p>
          <a:p>
            <a:pPr>
              <a:lnSpc>
                <a:spcPct val="150000"/>
              </a:lnSpc>
            </a:pPr>
            <a:r>
              <a:rPr lang="en-US" dirty="0"/>
              <a:t>Tabular Object Model (TOM)</a:t>
            </a:r>
          </a:p>
          <a:p>
            <a:pPr lvl="1"/>
            <a:r>
              <a:rPr lang="en-US" dirty="0"/>
              <a:t>A .NET-based API used to read and update semantic model definitions through the XMLA endpoint</a:t>
            </a:r>
          </a:p>
        </p:txBody>
      </p:sp>
    </p:spTree>
    <p:extLst>
      <p:ext uri="{BB962C8B-B14F-4D97-AF65-F5344CB8AC3E}">
        <p14:creationId xmlns:p14="http://schemas.microsoft.com/office/powerpoint/2010/main" val="1591873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F761-1D1D-48BD-F53A-07935D85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Design and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CA1D6-9C5D-3332-2286-71FDB8AAB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32202"/>
          </a:xfrm>
        </p:spPr>
        <p:txBody>
          <a:bodyPr/>
          <a:lstStyle/>
          <a:p>
            <a:r>
              <a:rPr lang="en-US" dirty="0"/>
              <a:t>Fabric User API used to create and manage workspaces and workspace items</a:t>
            </a:r>
          </a:p>
          <a:p>
            <a:pPr lvl="1"/>
            <a:r>
              <a:rPr lang="en-US" dirty="0"/>
              <a:t>Fabric User API designed to be accessible to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developer on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development platform</a:t>
            </a:r>
          </a:p>
          <a:p>
            <a:pPr lvl="1"/>
            <a:r>
              <a:rPr lang="en-US" dirty="0"/>
              <a:t>Built using principles of REST and open security standards (OAuth2 and Open ID Connect)</a:t>
            </a:r>
          </a:p>
          <a:p>
            <a:pPr lvl="1"/>
            <a:r>
              <a:rPr lang="en-US" dirty="0"/>
              <a:t>Fabric User API can be called as a [</a:t>
            </a:r>
            <a:r>
              <a:rPr lang="en-US" sz="1600" b="1" dirty="0">
                <a:solidFill>
                  <a:srgbClr val="6C0000"/>
                </a:solidFill>
              </a:rPr>
              <a:t>user</a:t>
            </a:r>
            <a:r>
              <a:rPr lang="en-US" dirty="0"/>
              <a:t>] or as a [</a:t>
            </a:r>
            <a:r>
              <a:rPr lang="en-US" sz="1600" b="1" dirty="0">
                <a:solidFill>
                  <a:srgbClr val="6C0000"/>
                </a:solidFill>
              </a:rPr>
              <a:t>service principal</a:t>
            </a:r>
            <a:r>
              <a:rPr lang="en-US" dirty="0"/>
              <a:t>]</a:t>
            </a:r>
            <a:r>
              <a:rPr lang="en-US" sz="1800" b="1" dirty="0">
                <a:solidFill>
                  <a:srgbClr val="6C0000"/>
                </a:solidFill>
              </a:rPr>
              <a:t>*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Public cloud endpoint accessible through base URL of </a:t>
            </a:r>
            <a:r>
              <a:rPr lang="en-US" sz="1600" b="1" dirty="0">
                <a:solidFill>
                  <a:srgbClr val="8A0000"/>
                </a:solidFill>
              </a:rPr>
              <a:t>https://api.fabric.microsoft.com/v1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Caller must first acquire access token for Fabric User API from Azure AD </a:t>
            </a:r>
          </a:p>
          <a:p>
            <a:pPr lvl="1"/>
            <a:r>
              <a:rPr lang="en-US" dirty="0"/>
              <a:t>Caller must transmit access token in all API calls using </a:t>
            </a:r>
            <a:r>
              <a:rPr lang="en-US" sz="1600" b="1" dirty="0">
                <a:solidFill>
                  <a:srgbClr val="8A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 – There is no .NET SDK for the Fabric REST APIs yet – that will come sometime in the future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D6C16-F4EE-C164-2946-1DA9ABF02DD3}"/>
              </a:ext>
            </a:extLst>
          </p:cNvPr>
          <p:cNvSpPr/>
          <p:nvPr/>
        </p:nvSpPr>
        <p:spPr bwMode="auto">
          <a:xfrm>
            <a:off x="1246124" y="3947965"/>
            <a:ext cx="2102069" cy="18901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6D9BB-2D21-F766-BE34-E85EAE9EDB46}"/>
              </a:ext>
            </a:extLst>
          </p:cNvPr>
          <p:cNvSpPr/>
          <p:nvPr/>
        </p:nvSpPr>
        <p:spPr bwMode="auto">
          <a:xfrm>
            <a:off x="8633963" y="3955098"/>
            <a:ext cx="2102069" cy="1890198"/>
          </a:xfrm>
          <a:prstGeom prst="rect">
            <a:avLst/>
          </a:prstGeom>
          <a:solidFill>
            <a:srgbClr val="16786D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9F60A9-723B-9497-9F85-CC98C39216E4}"/>
              </a:ext>
            </a:extLst>
          </p:cNvPr>
          <p:cNvGrpSpPr/>
          <p:nvPr/>
        </p:nvGrpSpPr>
        <p:grpSpPr>
          <a:xfrm>
            <a:off x="3524308" y="3955098"/>
            <a:ext cx="4813740" cy="1789481"/>
            <a:chOff x="3524308" y="3955098"/>
            <a:chExt cx="4813740" cy="1789481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13CC549-2E75-59C7-C5DA-670C2DDFCFEF}"/>
                </a:ext>
              </a:extLst>
            </p:cNvPr>
            <p:cNvSpPr/>
            <p:nvPr/>
          </p:nvSpPr>
          <p:spPr bwMode="auto">
            <a:xfrm>
              <a:off x="3524309" y="3955098"/>
              <a:ext cx="4813739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C9F703-22F5-849D-B4C4-56B3A4F8E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8196" y="4180306"/>
              <a:ext cx="3398815" cy="449619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42EEBE-7073-57BE-1841-5EAE5A63FEC0}"/>
                </a:ext>
              </a:extLst>
            </p:cNvPr>
            <p:cNvSpPr/>
            <p:nvPr/>
          </p:nvSpPr>
          <p:spPr bwMode="auto">
            <a:xfrm>
              <a:off x="5082125" y="4405115"/>
              <a:ext cx="1934886" cy="11892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6B5A84C-F9F5-F100-5998-C1DDECAD9CDB}"/>
                </a:ext>
              </a:extLst>
            </p:cNvPr>
            <p:cNvSpPr/>
            <p:nvPr/>
          </p:nvSpPr>
          <p:spPr bwMode="auto">
            <a:xfrm flipH="1">
              <a:off x="3524308" y="5094709"/>
              <a:ext cx="4813738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HTTP Response: 200 OK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4757A62-7A21-063F-39A9-56173888D37F}"/>
                </a:ext>
              </a:extLst>
            </p:cNvPr>
            <p:cNvSpPr/>
            <p:nvPr/>
          </p:nvSpPr>
          <p:spPr bwMode="auto">
            <a:xfrm>
              <a:off x="6016180" y="4893064"/>
              <a:ext cx="1239300" cy="85151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332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28F9-310A-605F-0163-FD8DC8E0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RTFM! = Read The Fabric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2411D-DC5D-9D57-D949-03520476D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Fabric REST APIs </a:t>
            </a:r>
            <a:r>
              <a:rPr lang="en-US" dirty="0"/>
              <a:t>documentation available online is essential developer resource</a:t>
            </a:r>
          </a:p>
          <a:p>
            <a:pPr lvl="1"/>
            <a:r>
              <a:rPr lang="en-US" b="1" dirty="0">
                <a:hlinkClick r:id="rId2"/>
              </a:rPr>
              <a:t>https://learn.microsoft.com/rest/api/fabric</a:t>
            </a:r>
            <a:r>
              <a:rPr lang="en-US" b="1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35263-6A46-BD7C-8FA1-DFE499F59F9C}"/>
              </a:ext>
            </a:extLst>
          </p:cNvPr>
          <p:cNvGrpSpPr/>
          <p:nvPr/>
        </p:nvGrpSpPr>
        <p:grpSpPr>
          <a:xfrm>
            <a:off x="1262577" y="2174666"/>
            <a:ext cx="7043595" cy="4520029"/>
            <a:chOff x="2495031" y="2391133"/>
            <a:chExt cx="5260773" cy="3375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12644A-1B0A-F95A-ECD8-53B34B257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024"/>
            <a:stretch/>
          </p:blipFill>
          <p:spPr>
            <a:xfrm>
              <a:off x="2495031" y="2391133"/>
              <a:ext cx="2393456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FC12E4-3261-B62F-021D-C1618CE5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8487" y="2391133"/>
              <a:ext cx="2867317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0012870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BIDC">
  <a:themeElements>
    <a:clrScheme name="Custom 9">
      <a:dk1>
        <a:srgbClr val="3C3C41"/>
      </a:dk1>
      <a:lt1>
        <a:srgbClr val="FFFFFF"/>
      </a:lt1>
      <a:dk2>
        <a:srgbClr val="0D5F4F"/>
      </a:dk2>
      <a:lt2>
        <a:srgbClr val="FFFFFF"/>
      </a:lt2>
      <a:accent1>
        <a:srgbClr val="0D5F4F"/>
      </a:accent1>
      <a:accent2>
        <a:srgbClr val="0B66B3"/>
      </a:accent2>
      <a:accent3>
        <a:srgbClr val="A50021"/>
      </a:accent3>
      <a:accent4>
        <a:srgbClr val="E0A510"/>
      </a:accent4>
      <a:accent5>
        <a:srgbClr val="C86400"/>
      </a:accent5>
      <a:accent6>
        <a:srgbClr val="7D4360"/>
      </a:accent6>
      <a:hlink>
        <a:srgbClr val="0563C1"/>
      </a:hlink>
      <a:folHlink>
        <a:srgbClr val="954F72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BIDC" id="{11E0CC43-FB1F-4A4B-8579-81356BFD7CF2}" vid="{5E5C2F3E-FC07-4251-B8A0-2343E3E5B1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18176AF01F154593632C4651D6F451" ma:contentTypeVersion="13" ma:contentTypeDescription="Create a new document." ma:contentTypeScope="" ma:versionID="67cac1df46714d1c47807bd455deefdb">
  <xsd:schema xmlns:xsd="http://www.w3.org/2001/XMLSchema" xmlns:xs="http://www.w3.org/2001/XMLSchema" xmlns:p="http://schemas.microsoft.com/office/2006/metadata/properties" xmlns:ns1="http://schemas.microsoft.com/sharepoint/v3" xmlns:ns2="11ef760b-d158-4726-b88a-cd71a2334016" xmlns:ns3="377c6c6c-3450-448f-986e-2d19e4d4d919" targetNamespace="http://schemas.microsoft.com/office/2006/metadata/properties" ma:root="true" ma:fieldsID="4fb2cf4ff9a873d8e6fdd512ebbb52c6" ns1:_="" ns2:_="" ns3:_="">
    <xsd:import namespace="http://schemas.microsoft.com/sharepoint/v3"/>
    <xsd:import namespace="11ef760b-d158-4726-b88a-cd71a2334016"/>
    <xsd:import namespace="377c6c6c-3450-448f-986e-2d19e4d4d9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DocTag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ef760b-d158-4726-b88a-cd71a23340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13" nillable="true" ma:displayName="MediaServiceDocTags" ma:hidden="true" ma:internalName="MediaServiceDocTag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7c6c6c-3450-448f-986e-2d19e4d4d91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411C69-F97C-4176-9B7C-DF4DBA242F12}">
  <ds:schemaRefs>
    <ds:schemaRef ds:uri="11ef760b-d158-4726-b88a-cd71a2334016"/>
    <ds:schemaRef ds:uri="377c6c6c-3450-448f-986e-2d19e4d4d9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11ef760b-d158-4726-b88a-cd71a2334016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  <ds:schemaRef ds:uri="377c6c6c-3450-448f-986e-2d19e4d4d919"/>
    <ds:schemaRef ds:uri="http://purl.org/dc/terms/"/>
    <ds:schemaRef ds:uri="http://schemas.openxmlformats.org/package/2006/metadata/core-properties"/>
    <ds:schemaRef ds:uri="http://schemas.microsoft.com/sharepoint/v3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10540</TotalTime>
  <Words>3664</Words>
  <Application>Microsoft Office PowerPoint</Application>
  <PresentationFormat>Custom</PresentationFormat>
  <Paragraphs>642</Paragraphs>
  <Slides>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PBIDC</vt:lpstr>
      <vt:lpstr>PowerPoint Presentation</vt:lpstr>
      <vt:lpstr>PowerPoint Presentation</vt:lpstr>
      <vt:lpstr>Downloads and Materials for This Workshop</vt:lpstr>
      <vt:lpstr>Agenda</vt:lpstr>
      <vt:lpstr>Getting Started with the Fabric User APIs</vt:lpstr>
      <vt:lpstr>Developing Multi-tenant Applications in Fabric</vt:lpstr>
      <vt:lpstr>Developer APIs used in Fabric Software Development</vt:lpstr>
      <vt:lpstr>Fabric User API Design and Architecture</vt:lpstr>
      <vt:lpstr>RTFM! = Read The Fabric Documentation</vt:lpstr>
      <vt:lpstr>Fabric User API Item Types</vt:lpstr>
      <vt:lpstr>Download Fabric User API Demo Project from GitHub</vt:lpstr>
      <vt:lpstr>Fabric User API Demo Project</vt:lpstr>
      <vt:lpstr>Important C# Classes in Models Folder</vt:lpstr>
      <vt:lpstr>Important C# Classes in Services Folder</vt:lpstr>
      <vt:lpstr>Acquiring Access Tokens using MSAL</vt:lpstr>
      <vt:lpstr>Creating New Entra Id Application</vt:lpstr>
      <vt:lpstr>Authentication and Access Token Acquisition</vt:lpstr>
      <vt:lpstr>Generic Item Scopes versus Specific Item Scopes</vt:lpstr>
      <vt:lpstr>Acquiring Access Token for User using MSAL.NET</vt:lpstr>
      <vt:lpstr>Transmitting Access Token in Fabric User API Calls</vt:lpstr>
      <vt:lpstr>Executing Fabric API Calls with ExecuteGetRequest</vt:lpstr>
      <vt:lpstr>Deserializing JSON from the HTTP Response</vt:lpstr>
      <vt:lpstr>Create Workspace</vt:lpstr>
      <vt:lpstr>Add Workspace Role Assignment for User</vt:lpstr>
      <vt:lpstr>Assigning Roles to Azure AD Groups and Service Principals</vt:lpstr>
      <vt:lpstr>Agenda</vt:lpstr>
      <vt:lpstr>Getting Away from Deployment and ALM using PBIX Files</vt:lpstr>
      <vt:lpstr>Understanding the Abstraction of a Workspace Item</vt:lpstr>
      <vt:lpstr>Discover Items in Workspace using List Items API</vt:lpstr>
      <vt:lpstr>Programming with Fabric Item Definitions</vt:lpstr>
      <vt:lpstr>Fabric Item Definition Structure</vt:lpstr>
      <vt:lpstr>Assembling Item Definitions for Calls to CreateItem API</vt:lpstr>
      <vt:lpstr>Customer Tenant Provisioning Example #1</vt:lpstr>
      <vt:lpstr>Creating Semantic Model using CreateItem</vt:lpstr>
      <vt:lpstr>Long Running Operations – Part 1</vt:lpstr>
      <vt:lpstr>Long Running Operations – Part 2</vt:lpstr>
      <vt:lpstr>Long Running Operations – Part 3</vt:lpstr>
      <vt:lpstr>Provisioning Flow to Bind Report to Semantic Model</vt:lpstr>
      <vt:lpstr>Creating Report using CreateItem API</vt:lpstr>
      <vt:lpstr>Exporting Existing Items using Get Item Definition</vt:lpstr>
      <vt:lpstr>Agenda</vt:lpstr>
      <vt:lpstr>Agenda</vt:lpstr>
      <vt:lpstr>Using Spark Jobs to Create Lakehouse Tables</vt:lpstr>
      <vt:lpstr>Customer Tenant Provisioning Example #2</vt:lpstr>
      <vt:lpstr>Creating Lakehouse using Create Item</vt:lpstr>
      <vt:lpstr>Lakehouse Properties</vt:lpstr>
      <vt:lpstr>Create Item Definition Part for Notebook</vt:lpstr>
      <vt:lpstr>Binding Notebook to Lakehouse</vt:lpstr>
      <vt:lpstr>Running Notebooks using the Job Scheduler API</vt:lpstr>
      <vt:lpstr>Starting On-demand Spark Job to Run Notebook</vt:lpstr>
      <vt:lpstr>Exposing Data to Consumers through the SQL Endpoint</vt:lpstr>
      <vt:lpstr>Creating Semantic Models on Lakehouse Tables</vt:lpstr>
      <vt:lpstr> Creating and Exposing Power BI Reports</vt:lpstr>
      <vt:lpstr>Agenda</vt:lpstr>
      <vt:lpstr>Demo of Provisioning Data Warehouse</vt:lpstr>
      <vt:lpstr>Creating and Populating Data Warehouse</vt:lpstr>
      <vt:lpstr>PowerPoint Presentation</vt:lpstr>
      <vt:lpstr>Agenda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53</cp:revision>
  <cp:lastPrinted>2019-05-02T20:11:39Z</cp:lastPrinted>
  <dcterms:created xsi:type="dcterms:W3CDTF">2018-09-21T01:16:59Z</dcterms:created>
  <dcterms:modified xsi:type="dcterms:W3CDTF">2024-03-17T12:42:09Z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0x010100DE18176AF01F154593632C4651D6F451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